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89" r:id="rId2"/>
    <p:sldId id="337" r:id="rId3"/>
    <p:sldId id="299" r:id="rId4"/>
    <p:sldId id="311" r:id="rId5"/>
    <p:sldId id="310" r:id="rId6"/>
    <p:sldId id="293" r:id="rId7"/>
    <p:sldId id="338" r:id="rId8"/>
    <p:sldId id="314" r:id="rId9"/>
    <p:sldId id="316" r:id="rId10"/>
    <p:sldId id="271" r:id="rId11"/>
    <p:sldId id="288" r:id="rId12"/>
    <p:sldId id="263" r:id="rId13"/>
    <p:sldId id="283" r:id="rId14"/>
    <p:sldId id="317" r:id="rId15"/>
    <p:sldId id="336" r:id="rId16"/>
    <p:sldId id="335" r:id="rId17"/>
    <p:sldId id="321" r:id="rId18"/>
    <p:sldId id="322" r:id="rId19"/>
    <p:sldId id="328" r:id="rId20"/>
    <p:sldId id="323" r:id="rId21"/>
    <p:sldId id="324" r:id="rId22"/>
    <p:sldId id="339" r:id="rId23"/>
    <p:sldId id="325" r:id="rId24"/>
    <p:sldId id="297" r:id="rId25"/>
    <p:sldId id="327" r:id="rId26"/>
    <p:sldId id="298" r:id="rId27"/>
    <p:sldId id="313" r:id="rId28"/>
    <p:sldId id="312" r:id="rId29"/>
    <p:sldId id="340" r:id="rId30"/>
    <p:sldId id="343" r:id="rId31"/>
    <p:sldId id="341" r:id="rId32"/>
    <p:sldId id="342" r:id="rId33"/>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8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1" d="100"/>
          <a:sy n="81" d="100"/>
        </p:scale>
        <p:origin x="397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ayjj\Documents\Agricultural%20Appointments\Conferences\PIX-AMC%202020-2022\Male%20Female%20Ratio%20for%20Placements%20from%202017-2022%20Ag%20Appointmen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GVP Gross Value of Australian Agriculture (Farm-gate)($B)</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GVP ($B)</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Sheet1!$A$2:$A$19</c:f>
              <c:strCache>
                <c:ptCount val="18"/>
                <c:pt idx="0">
                  <c:v>1970-71</c:v>
                </c:pt>
                <c:pt idx="1">
                  <c:v>1973-74</c:v>
                </c:pt>
                <c:pt idx="2">
                  <c:v>1976-77</c:v>
                </c:pt>
                <c:pt idx="3">
                  <c:v>1979-80</c:v>
                </c:pt>
                <c:pt idx="4">
                  <c:v>1982-83</c:v>
                </c:pt>
                <c:pt idx="5">
                  <c:v>1985-86</c:v>
                </c:pt>
                <c:pt idx="6">
                  <c:v>1988-89</c:v>
                </c:pt>
                <c:pt idx="7">
                  <c:v>1991-92</c:v>
                </c:pt>
                <c:pt idx="8">
                  <c:v>1994-95</c:v>
                </c:pt>
                <c:pt idx="9">
                  <c:v>1997-98</c:v>
                </c:pt>
                <c:pt idx="10">
                  <c:v>2000-01</c:v>
                </c:pt>
                <c:pt idx="11">
                  <c:v>2003-04</c:v>
                </c:pt>
                <c:pt idx="12">
                  <c:v>2006-07</c:v>
                </c:pt>
                <c:pt idx="13">
                  <c:v>2009-10</c:v>
                </c:pt>
                <c:pt idx="14">
                  <c:v>2012-13</c:v>
                </c:pt>
                <c:pt idx="15">
                  <c:v>2015-16</c:v>
                </c:pt>
                <c:pt idx="16">
                  <c:v>2018-19</c:v>
                </c:pt>
                <c:pt idx="17">
                  <c:v>2021-22</c:v>
                </c:pt>
              </c:strCache>
            </c:strRef>
          </c:cat>
          <c:val>
            <c:numRef>
              <c:f>Sheet1!$B$2:$B$19</c:f>
              <c:numCache>
                <c:formatCode>General</c:formatCode>
                <c:ptCount val="18"/>
                <c:pt idx="0">
                  <c:v>42</c:v>
                </c:pt>
                <c:pt idx="1">
                  <c:v>62</c:v>
                </c:pt>
                <c:pt idx="2">
                  <c:v>40</c:v>
                </c:pt>
                <c:pt idx="3">
                  <c:v>58</c:v>
                </c:pt>
                <c:pt idx="4">
                  <c:v>42</c:v>
                </c:pt>
                <c:pt idx="5">
                  <c:v>47</c:v>
                </c:pt>
                <c:pt idx="6">
                  <c:v>53</c:v>
                </c:pt>
                <c:pt idx="7">
                  <c:v>43</c:v>
                </c:pt>
                <c:pt idx="8">
                  <c:v>48</c:v>
                </c:pt>
                <c:pt idx="9">
                  <c:v>52</c:v>
                </c:pt>
                <c:pt idx="10">
                  <c:v>53</c:v>
                </c:pt>
                <c:pt idx="11">
                  <c:v>52</c:v>
                </c:pt>
                <c:pt idx="12">
                  <c:v>50</c:v>
                </c:pt>
                <c:pt idx="13">
                  <c:v>50</c:v>
                </c:pt>
                <c:pt idx="14">
                  <c:v>58</c:v>
                </c:pt>
                <c:pt idx="15">
                  <c:v>60</c:v>
                </c:pt>
                <c:pt idx="16">
                  <c:v>65</c:v>
                </c:pt>
                <c:pt idx="17">
                  <c:v>81</c:v>
                </c:pt>
              </c:numCache>
            </c:numRef>
          </c:val>
          <c:smooth val="0"/>
          <c:extLst>
            <c:ext xmlns:c16="http://schemas.microsoft.com/office/drawing/2014/chart" uri="{C3380CC4-5D6E-409C-BE32-E72D297353CC}">
              <c16:uniqueId val="{00000000-50DE-4A78-BE1E-610DF3A4FABB}"/>
            </c:ext>
          </c:extLst>
        </c:ser>
        <c:dLbls>
          <c:showLegendKey val="0"/>
          <c:showVal val="0"/>
          <c:showCatName val="0"/>
          <c:showSerName val="0"/>
          <c:showPercent val="0"/>
          <c:showBubbleSize val="0"/>
        </c:dLbls>
        <c:smooth val="0"/>
        <c:axId val="1705390463"/>
        <c:axId val="1705386303"/>
      </c:lineChart>
      <c:catAx>
        <c:axId val="1705390463"/>
        <c:scaling>
          <c:orientation val="minMax"/>
        </c:scaling>
        <c:delete val="0"/>
        <c:axPos val="b"/>
        <c:numFmt formatCode="General" sourceLinked="1"/>
        <c:majorTickMark val="out"/>
        <c:minorTickMark val="none"/>
        <c:tickLblPos val="nextTo"/>
        <c:spPr>
          <a:noFill/>
          <a:ln w="12700" cap="flat" cmpd="sng" algn="ctr">
            <a:solidFill>
              <a:schemeClr val="bg1"/>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5386303"/>
        <c:crossesAt val="0"/>
        <c:auto val="1"/>
        <c:lblAlgn val="ctr"/>
        <c:lblOffset val="100"/>
        <c:noMultiLvlLbl val="0"/>
      </c:catAx>
      <c:valAx>
        <c:axId val="1705386303"/>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AU" sz="2400" dirty="0"/>
                  <a:t>Billion $</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low"/>
        <c:spPr>
          <a:solidFill>
            <a:schemeClr val="bg2">
              <a:lumMod val="75000"/>
            </a:schemeClr>
          </a:solidFill>
          <a:ln>
            <a:solidFill>
              <a:schemeClr val="bg1"/>
            </a:solidFill>
          </a:ln>
          <a:effectLst/>
        </c:spPr>
        <c:txPr>
          <a:bodyPr rot="54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5390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2">
        <a:lumMod val="75000"/>
      </a:schemeClr>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AU" dirty="0"/>
              <a:t>Millennials</a:t>
            </a:r>
            <a:r>
              <a:rPr lang="en-AU" baseline="0" dirty="0"/>
              <a:t> </a:t>
            </a:r>
            <a:r>
              <a:rPr lang="en-AU" dirty="0"/>
              <a:t>in the Australian Workforce </a:t>
            </a:r>
          </a:p>
        </c:rich>
      </c:tx>
      <c:layout>
        <c:manualLayout>
          <c:xMode val="edge"/>
          <c:yMode val="edge"/>
          <c:x val="0.13833909582305007"/>
          <c:y val="4.4251265109987427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2015</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c:f>
              <c:strCache>
                <c:ptCount val="1"/>
                <c:pt idx="0">
                  <c:v>Category 1</c:v>
                </c:pt>
              </c:strCache>
            </c:strRef>
          </c:cat>
          <c:val>
            <c:numRef>
              <c:f>Sheet1!$B$2</c:f>
              <c:numCache>
                <c:formatCode>General</c:formatCode>
                <c:ptCount val="1"/>
                <c:pt idx="0">
                  <c:v>34</c:v>
                </c:pt>
              </c:numCache>
            </c:numRef>
          </c:val>
          <c:extLst>
            <c:ext xmlns:c16="http://schemas.microsoft.com/office/drawing/2014/chart" uri="{C3380CC4-5D6E-409C-BE32-E72D297353CC}">
              <c16:uniqueId val="{00000000-15EA-481D-B749-EC0B2E17A6D3}"/>
            </c:ext>
          </c:extLst>
        </c:ser>
        <c:ser>
          <c:idx val="1"/>
          <c:order val="1"/>
          <c:tx>
            <c:strRef>
              <c:f>Sheet1!$C$1</c:f>
              <c:strCache>
                <c:ptCount val="1"/>
                <c:pt idx="0">
                  <c:v>2025</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c:f>
              <c:strCache>
                <c:ptCount val="1"/>
                <c:pt idx="0">
                  <c:v>Category 1</c:v>
                </c:pt>
              </c:strCache>
            </c:strRef>
          </c:cat>
          <c:val>
            <c:numRef>
              <c:f>Sheet1!$C$2</c:f>
              <c:numCache>
                <c:formatCode>General</c:formatCode>
                <c:ptCount val="1"/>
                <c:pt idx="0">
                  <c:v>75</c:v>
                </c:pt>
              </c:numCache>
            </c:numRef>
          </c:val>
          <c:extLst>
            <c:ext xmlns:c16="http://schemas.microsoft.com/office/drawing/2014/chart" uri="{C3380CC4-5D6E-409C-BE32-E72D297353CC}">
              <c16:uniqueId val="{00000001-15EA-481D-B749-EC0B2E17A6D3}"/>
            </c:ext>
          </c:extLst>
        </c:ser>
        <c:dLbls>
          <c:dLblPos val="ctr"/>
          <c:showLegendKey val="0"/>
          <c:showVal val="1"/>
          <c:showCatName val="0"/>
          <c:showSerName val="0"/>
          <c:showPercent val="0"/>
          <c:showBubbleSize val="0"/>
        </c:dLbls>
        <c:gapWidth val="65"/>
        <c:axId val="1943666176"/>
        <c:axId val="1943664512"/>
      </c:barChart>
      <c:catAx>
        <c:axId val="1943666176"/>
        <c:scaling>
          <c:orientation val="minMax"/>
        </c:scaling>
        <c:delete val="1"/>
        <c:axPos val="b"/>
        <c:numFmt formatCode="General" sourceLinked="1"/>
        <c:majorTickMark val="none"/>
        <c:minorTickMark val="none"/>
        <c:tickLblPos val="nextTo"/>
        <c:crossAx val="1943664512"/>
        <c:crosses val="autoZero"/>
        <c:auto val="1"/>
        <c:lblAlgn val="ctr"/>
        <c:lblOffset val="100"/>
        <c:noMultiLvlLbl val="0"/>
      </c:catAx>
      <c:valAx>
        <c:axId val="194366451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943666176"/>
        <c:crosses val="autoZero"/>
        <c:crossBetween val="between"/>
      </c:valAx>
      <c:spPr>
        <a:noFill/>
        <a:ln>
          <a:noFill/>
        </a:ln>
        <a:effectLst/>
      </c:spPr>
    </c:plotArea>
    <c:legend>
      <c:legendPos val="b"/>
      <c:layout>
        <c:manualLayout>
          <c:xMode val="edge"/>
          <c:yMode val="edge"/>
          <c:x val="0.15986342353846406"/>
          <c:y val="0.86098048988232201"/>
          <c:w val="0.61202667012239409"/>
          <c:h val="0.1335817159812108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4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[Male Female Ratio for Placements from 2017-2022 Ag Appointments.xlsx]Sheet5!PivotTable11</c:name>
    <c:fmtId val="3"/>
  </c:pivotSource>
  <c:chart>
    <c:autoTitleDeleted val="1"/>
    <c:pivotFmts>
      <c:pivotFmt>
        <c:idx val="0"/>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w="19050">
            <a:solidFill>
              <a:schemeClr val="lt1"/>
            </a:solidFill>
          </a:ln>
          <a:effectLst/>
        </c:spPr>
        <c:dLbl>
          <c:idx val="0"/>
          <c:layout>
            <c:manualLayout>
              <c:x val="1.0407632263660017E-2"/>
              <c:y val="-3.2626421818358689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
        <c:spPr>
          <a:solidFill>
            <a:schemeClr val="accent6">
              <a:lumMod val="80000"/>
              <a:lumOff val="20000"/>
            </a:schemeClr>
          </a:solidFill>
          <a:ln w="19050">
            <a:solidFill>
              <a:schemeClr val="lt1"/>
            </a:solidFill>
          </a:ln>
          <a:effectLst/>
        </c:spPr>
        <c:dLbl>
          <c:idx val="0"/>
          <c:layout>
            <c:manualLayout>
              <c:x val="-3.0066493206128982E-2"/>
              <c:y val="4.3501895757811588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3"/>
        <c:spPr>
          <a:solidFill>
            <a:schemeClr val="accent3">
              <a:lumMod val="80000"/>
              <a:lumOff val="20000"/>
            </a:schemeClr>
          </a:solidFill>
          <a:ln w="19050">
            <a:solidFill>
              <a:schemeClr val="lt1"/>
            </a:solidFill>
          </a:ln>
          <a:effectLst/>
        </c:spPr>
        <c:dLbl>
          <c:idx val="0"/>
          <c:layout>
            <c:manualLayout>
              <c:x val="-2.659728245157561E-2"/>
              <c:y val="-2.6101137454687031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2">
              <a:lumMod val="80000"/>
              <a:lumOff val="20000"/>
            </a:schemeClr>
          </a:solidFill>
          <a:ln w="19050">
            <a:solidFill>
              <a:schemeClr val="lt1"/>
            </a:solidFill>
          </a:ln>
          <a:effectLst/>
        </c:spPr>
        <c:dLbl>
          <c:idx val="0"/>
          <c:layout>
            <c:manualLayout>
              <c:x val="-4.9725354148597863E-2"/>
              <c:y val="4.3501895757809992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5"/>
        <c:spPr>
          <a:solidFill>
            <a:schemeClr val="accent1">
              <a:lumMod val="80000"/>
              <a:lumOff val="20000"/>
            </a:schemeClr>
          </a:solidFill>
          <a:ln w="19050">
            <a:solidFill>
              <a:schemeClr val="lt1"/>
            </a:solidFill>
          </a:ln>
          <a:effectLst/>
        </c:spPr>
        <c:dLbl>
          <c:idx val="0"/>
          <c:layout>
            <c:manualLayout>
              <c:x val="-4.2786932639491182E-2"/>
              <c:y val="-1.0875473939452898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6"/>
        <c:spPr>
          <a:solidFill>
            <a:schemeClr val="accent6">
              <a:lumMod val="60000"/>
            </a:schemeClr>
          </a:solidFill>
          <a:ln w="19050">
            <a:solidFill>
              <a:schemeClr val="lt1"/>
            </a:solidFill>
          </a:ln>
          <a:effectLst/>
        </c:spPr>
        <c:dLbl>
          <c:idx val="0"/>
          <c:layout>
            <c:manualLayout>
              <c:x val="-1.156403584851113E-2"/>
              <c:y val="2.8276232242577533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7"/>
        <c:spPr>
          <a:solidFill>
            <a:schemeClr val="accent5">
              <a:lumMod val="60000"/>
            </a:schemeClr>
          </a:solidFill>
          <a:ln w="19050">
            <a:solidFill>
              <a:schemeClr val="lt1"/>
            </a:solidFill>
          </a:ln>
          <a:effectLst/>
        </c:spPr>
        <c:dLbl>
          <c:idx val="0"/>
          <c:layout>
            <c:manualLayout>
              <c:x val="1.503324660306447E-2"/>
              <c:y val="4.1326800969921008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8"/>
        <c:spPr>
          <a:solidFill>
            <a:schemeClr val="accent4">
              <a:lumMod val="60000"/>
            </a:schemeClr>
          </a:solidFill>
          <a:ln w="19050">
            <a:solidFill>
              <a:schemeClr val="lt1"/>
            </a:solidFill>
          </a:ln>
          <a:effectLst/>
        </c:spPr>
        <c:dLbl>
          <c:idx val="0"/>
          <c:layout>
            <c:manualLayout>
              <c:x val="2.1971668112171147E-2"/>
              <c:y val="3.4801516606249271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9"/>
        <c:spPr>
          <a:solidFill>
            <a:schemeClr val="accent1">
              <a:lumMod val="60000"/>
            </a:schemeClr>
          </a:solidFill>
          <a:ln w="19050">
            <a:solidFill>
              <a:schemeClr val="lt1"/>
            </a:solidFill>
          </a:ln>
          <a:effectLst/>
        </c:spPr>
        <c:dLbl>
          <c:idx val="0"/>
          <c:layout>
            <c:manualLayout>
              <c:x val="8.6730268863833476E-2"/>
              <c:y val="1.9575853091015213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2">
              <a:lumMod val="60000"/>
            </a:schemeClr>
          </a:solidFill>
          <a:ln w="19050">
            <a:solidFill>
              <a:schemeClr val="lt1"/>
            </a:solidFill>
          </a:ln>
          <a:effectLst/>
        </c:spPr>
        <c:dLbl>
          <c:idx val="0"/>
          <c:layout>
            <c:manualLayout>
              <c:x val="5.8976582827406768E-2"/>
              <c:y val="3.9151706182030427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1"/>
        <c:spPr>
          <a:solidFill>
            <a:schemeClr val="accent3">
              <a:lumMod val="60000"/>
            </a:schemeClr>
          </a:solidFill>
          <a:ln w="19050">
            <a:solidFill>
              <a:schemeClr val="lt1"/>
            </a:solidFill>
          </a:ln>
          <a:effectLst/>
        </c:spPr>
        <c:dLbl>
          <c:idx val="0"/>
          <c:layout>
            <c:manualLayout>
              <c:x val="4.5099739809193407E-2"/>
              <c:y val="8.4828696727732439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2"/>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3"/>
        <c:spPr>
          <a:solidFill>
            <a:schemeClr val="accent1"/>
          </a:solidFill>
          <a:ln w="19050">
            <a:solidFill>
              <a:schemeClr val="lt1"/>
            </a:solidFill>
          </a:ln>
          <a:effectLst/>
        </c:spPr>
        <c:dLbl>
          <c:idx val="0"/>
          <c:layout>
            <c:manualLayout>
              <c:x val="1.0407632263660017E-2"/>
              <c:y val="-3.2626421818358689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dLbl>
          <c:idx val="0"/>
          <c:layout>
            <c:manualLayout>
              <c:x val="8.6730268863833476E-2"/>
              <c:y val="1.9575853091015213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0"/>
        <c:spPr>
          <a:solidFill>
            <a:schemeClr val="accent1"/>
          </a:solidFill>
          <a:ln w="19050">
            <a:solidFill>
              <a:schemeClr val="lt1"/>
            </a:solidFill>
          </a:ln>
          <a:effectLst/>
        </c:spPr>
        <c:dLbl>
          <c:idx val="0"/>
          <c:layout>
            <c:manualLayout>
              <c:x val="5.8976582827406768E-2"/>
              <c:y val="3.9151706182030427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1"/>
        <c:spPr>
          <a:solidFill>
            <a:schemeClr val="accent1"/>
          </a:solidFill>
          <a:ln w="19050">
            <a:solidFill>
              <a:schemeClr val="lt1"/>
            </a:solidFill>
          </a:ln>
          <a:effectLst/>
        </c:spPr>
        <c:dLbl>
          <c:idx val="0"/>
          <c:layout>
            <c:manualLayout>
              <c:x val="4.5099739809193407E-2"/>
              <c:y val="8.4828696727732439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2"/>
        <c:spPr>
          <a:solidFill>
            <a:schemeClr val="accent1"/>
          </a:solidFill>
          <a:ln w="19050">
            <a:solidFill>
              <a:schemeClr val="lt1"/>
            </a:solidFill>
          </a:ln>
          <a:effectLst/>
        </c:spPr>
        <c:dLbl>
          <c:idx val="0"/>
          <c:layout>
            <c:manualLayout>
              <c:x val="2.1971668112171147E-2"/>
              <c:y val="3.4801516606249271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3"/>
        <c:spPr>
          <a:solidFill>
            <a:schemeClr val="accent1"/>
          </a:solidFill>
          <a:ln w="19050">
            <a:solidFill>
              <a:schemeClr val="lt1"/>
            </a:solidFill>
          </a:ln>
          <a:effectLst/>
        </c:spPr>
        <c:dLbl>
          <c:idx val="0"/>
          <c:layout>
            <c:manualLayout>
              <c:x val="1.503324660306447E-2"/>
              <c:y val="4.1326800969921008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4"/>
        <c:spPr>
          <a:solidFill>
            <a:schemeClr val="accent1"/>
          </a:solidFill>
          <a:ln w="19050">
            <a:solidFill>
              <a:schemeClr val="lt1"/>
            </a:solidFill>
          </a:ln>
          <a:effectLst/>
        </c:spPr>
        <c:dLbl>
          <c:idx val="0"/>
          <c:layout>
            <c:manualLayout>
              <c:x val="-1.156403584851113E-2"/>
              <c:y val="2.8276232242577533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5"/>
        <c:spPr>
          <a:solidFill>
            <a:schemeClr val="accent1"/>
          </a:solidFill>
          <a:ln w="19050">
            <a:solidFill>
              <a:schemeClr val="lt1"/>
            </a:solidFill>
          </a:ln>
          <a:effectLst/>
        </c:spPr>
        <c:dLbl>
          <c:idx val="0"/>
          <c:layout>
            <c:manualLayout>
              <c:x val="-4.2786932639491182E-2"/>
              <c:y val="-1.0875473939452898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6"/>
        <c:spPr>
          <a:solidFill>
            <a:schemeClr val="accent1"/>
          </a:solidFill>
          <a:ln w="19050">
            <a:solidFill>
              <a:schemeClr val="lt1"/>
            </a:solidFill>
          </a:ln>
          <a:effectLst/>
        </c:spPr>
        <c:dLbl>
          <c:idx val="0"/>
          <c:layout>
            <c:manualLayout>
              <c:x val="-4.9725354148597863E-2"/>
              <c:y val="4.3501895757809992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7"/>
        <c:spPr>
          <a:solidFill>
            <a:schemeClr val="accent1"/>
          </a:solidFill>
          <a:ln w="19050">
            <a:solidFill>
              <a:schemeClr val="lt1"/>
            </a:solidFill>
          </a:ln>
          <a:effectLst/>
        </c:spPr>
        <c:dLbl>
          <c:idx val="0"/>
          <c:layout>
            <c:manualLayout>
              <c:x val="-2.659728245157561E-2"/>
              <c:y val="-2.6101137454687031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8"/>
        <c:spPr>
          <a:solidFill>
            <a:schemeClr val="accent1"/>
          </a:solidFill>
          <a:ln w="19050">
            <a:solidFill>
              <a:schemeClr val="lt1"/>
            </a:solidFill>
          </a:ln>
          <a:effectLst/>
        </c:spPr>
      </c:pivotFmt>
      <c:pivotFmt>
        <c:idx val="29"/>
        <c:spPr>
          <a:solidFill>
            <a:schemeClr val="accent1"/>
          </a:solidFill>
          <a:ln w="19050">
            <a:solidFill>
              <a:schemeClr val="lt1"/>
            </a:solidFill>
          </a:ln>
          <a:effectLst/>
        </c:spPr>
      </c:pivotFmt>
      <c:pivotFmt>
        <c:idx val="30"/>
        <c:spPr>
          <a:solidFill>
            <a:schemeClr val="accent1"/>
          </a:solidFill>
          <a:ln w="19050">
            <a:solidFill>
              <a:schemeClr val="lt1"/>
            </a:solidFill>
          </a:ln>
          <a:effectLst/>
        </c:spPr>
        <c:dLbl>
          <c:idx val="0"/>
          <c:layout>
            <c:manualLayout>
              <c:x val="-3.0066493206128982E-2"/>
              <c:y val="4.3501895757811588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31"/>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32"/>
        <c:spPr>
          <a:solidFill>
            <a:schemeClr val="accent1"/>
          </a:solidFill>
          <a:ln w="19050">
            <a:solidFill>
              <a:schemeClr val="lt1"/>
            </a:solidFill>
          </a:ln>
          <a:effectLst/>
        </c:spPr>
        <c:dLbl>
          <c:idx val="0"/>
          <c:layout>
            <c:manualLayout>
              <c:x val="1.0407632263660017E-2"/>
              <c:y val="-3.2626421818358689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33"/>
        <c:spPr>
          <a:solidFill>
            <a:schemeClr val="accent1"/>
          </a:solidFill>
          <a:ln w="19050">
            <a:solidFill>
              <a:schemeClr val="lt1"/>
            </a:solidFill>
          </a:ln>
          <a:effectLst/>
        </c:spPr>
      </c:pivotFmt>
      <c:pivotFmt>
        <c:idx val="34"/>
        <c:spPr>
          <a:solidFill>
            <a:schemeClr val="accent1"/>
          </a:solidFill>
          <a:ln w="19050">
            <a:solidFill>
              <a:schemeClr val="lt1"/>
            </a:solidFill>
          </a:ln>
          <a:effectLst/>
        </c:spPr>
      </c:pivotFmt>
      <c:pivotFmt>
        <c:idx val="35"/>
        <c:spPr>
          <a:solidFill>
            <a:schemeClr val="accent1"/>
          </a:solidFill>
          <a:ln w="19050">
            <a:solidFill>
              <a:schemeClr val="lt1"/>
            </a:solidFill>
          </a:ln>
          <a:effectLst/>
        </c:spPr>
      </c:pivotFmt>
      <c:pivotFmt>
        <c:idx val="36"/>
        <c:spPr>
          <a:solidFill>
            <a:schemeClr val="accent1"/>
          </a:solidFill>
          <a:ln w="19050">
            <a:solidFill>
              <a:schemeClr val="lt1"/>
            </a:solidFill>
          </a:ln>
          <a:effectLst/>
        </c:spPr>
      </c:pivotFmt>
      <c:pivotFmt>
        <c:idx val="37"/>
        <c:spPr>
          <a:solidFill>
            <a:schemeClr val="accent1"/>
          </a:solidFill>
          <a:ln w="19050">
            <a:solidFill>
              <a:schemeClr val="lt1"/>
            </a:solidFill>
          </a:ln>
          <a:effectLst/>
        </c:spPr>
      </c:pivotFmt>
      <c:pivotFmt>
        <c:idx val="38"/>
        <c:spPr>
          <a:solidFill>
            <a:schemeClr val="accent1"/>
          </a:solidFill>
          <a:ln w="19050">
            <a:solidFill>
              <a:schemeClr val="lt1"/>
            </a:solidFill>
          </a:ln>
          <a:effectLst/>
        </c:spPr>
        <c:dLbl>
          <c:idx val="0"/>
          <c:layout>
            <c:manualLayout>
              <c:x val="8.6730268863833476E-2"/>
              <c:y val="1.9575853091015213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39"/>
        <c:spPr>
          <a:solidFill>
            <a:schemeClr val="accent1"/>
          </a:solidFill>
          <a:ln w="19050">
            <a:solidFill>
              <a:schemeClr val="lt1"/>
            </a:solidFill>
          </a:ln>
          <a:effectLst/>
        </c:spPr>
        <c:dLbl>
          <c:idx val="0"/>
          <c:layout>
            <c:manualLayout>
              <c:x val="5.8976582827406768E-2"/>
              <c:y val="3.9151706182030427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0"/>
        <c:spPr>
          <a:solidFill>
            <a:schemeClr val="accent1"/>
          </a:solidFill>
          <a:ln w="19050">
            <a:solidFill>
              <a:schemeClr val="lt1"/>
            </a:solidFill>
          </a:ln>
          <a:effectLst/>
        </c:spPr>
        <c:dLbl>
          <c:idx val="0"/>
          <c:layout>
            <c:manualLayout>
              <c:x val="4.5099739809193407E-2"/>
              <c:y val="8.4828696727732439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1"/>
        <c:spPr>
          <a:solidFill>
            <a:schemeClr val="accent1"/>
          </a:solidFill>
          <a:ln w="19050">
            <a:solidFill>
              <a:schemeClr val="lt1"/>
            </a:solidFill>
          </a:ln>
          <a:effectLst/>
        </c:spPr>
        <c:dLbl>
          <c:idx val="0"/>
          <c:layout>
            <c:manualLayout>
              <c:x val="2.1971668112171147E-2"/>
              <c:y val="3.4801516606249271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2"/>
        <c:spPr>
          <a:solidFill>
            <a:schemeClr val="accent1"/>
          </a:solidFill>
          <a:ln w="19050">
            <a:solidFill>
              <a:schemeClr val="lt1"/>
            </a:solidFill>
          </a:ln>
          <a:effectLst/>
        </c:spPr>
        <c:dLbl>
          <c:idx val="0"/>
          <c:layout>
            <c:manualLayout>
              <c:x val="1.503324660306447E-2"/>
              <c:y val="4.1326800969921008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3"/>
        <c:spPr>
          <a:solidFill>
            <a:schemeClr val="accent1"/>
          </a:solidFill>
          <a:ln w="19050">
            <a:solidFill>
              <a:schemeClr val="lt1"/>
            </a:solidFill>
          </a:ln>
          <a:effectLst/>
        </c:spPr>
        <c:dLbl>
          <c:idx val="0"/>
          <c:layout>
            <c:manualLayout>
              <c:x val="-1.156403584851113E-2"/>
              <c:y val="2.8276232242577533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4"/>
        <c:spPr>
          <a:solidFill>
            <a:schemeClr val="accent1"/>
          </a:solidFill>
          <a:ln w="19050">
            <a:solidFill>
              <a:schemeClr val="lt1"/>
            </a:solidFill>
          </a:ln>
          <a:effectLst/>
        </c:spPr>
        <c:dLbl>
          <c:idx val="0"/>
          <c:layout>
            <c:manualLayout>
              <c:x val="-4.2786932639491182E-2"/>
              <c:y val="-1.0875473939452898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5"/>
        <c:spPr>
          <a:solidFill>
            <a:schemeClr val="accent1"/>
          </a:solidFill>
          <a:ln w="19050">
            <a:solidFill>
              <a:schemeClr val="lt1"/>
            </a:solidFill>
          </a:ln>
          <a:effectLst/>
        </c:spPr>
        <c:dLbl>
          <c:idx val="0"/>
          <c:layout>
            <c:manualLayout>
              <c:x val="-4.9725354148597863E-2"/>
              <c:y val="4.3501895757809992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6"/>
        <c:spPr>
          <a:solidFill>
            <a:schemeClr val="accent1"/>
          </a:solidFill>
          <a:ln w="19050">
            <a:solidFill>
              <a:schemeClr val="lt1"/>
            </a:solidFill>
          </a:ln>
          <a:effectLst/>
        </c:spPr>
        <c:dLbl>
          <c:idx val="0"/>
          <c:layout>
            <c:manualLayout>
              <c:x val="-2.659728245157561E-2"/>
              <c:y val="-2.6101137454687031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7"/>
        <c:spPr>
          <a:solidFill>
            <a:schemeClr val="accent1"/>
          </a:solidFill>
          <a:ln w="19050">
            <a:solidFill>
              <a:schemeClr val="lt1"/>
            </a:solidFill>
          </a:ln>
          <a:effectLst/>
        </c:spPr>
      </c:pivotFmt>
      <c:pivotFmt>
        <c:idx val="48"/>
        <c:spPr>
          <a:solidFill>
            <a:schemeClr val="accent1"/>
          </a:solidFill>
          <a:ln w="19050">
            <a:solidFill>
              <a:schemeClr val="lt1"/>
            </a:solidFill>
          </a:ln>
          <a:effectLst/>
        </c:spPr>
      </c:pivotFmt>
      <c:pivotFmt>
        <c:idx val="49"/>
        <c:spPr>
          <a:solidFill>
            <a:schemeClr val="accent1"/>
          </a:solidFill>
          <a:ln w="19050">
            <a:solidFill>
              <a:schemeClr val="lt1"/>
            </a:solidFill>
          </a:ln>
          <a:effectLst/>
        </c:spPr>
        <c:dLbl>
          <c:idx val="0"/>
          <c:layout>
            <c:manualLayout>
              <c:x val="-3.0066493206128982E-2"/>
              <c:y val="4.3501895757811588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s>
    <c:plotArea>
      <c:layout>
        <c:manualLayout>
          <c:layoutTarget val="inner"/>
          <c:xMode val="edge"/>
          <c:yMode val="edge"/>
          <c:x val="0.1299421413826789"/>
          <c:y val="7.1658559225653756E-2"/>
          <c:w val="0.39820934682373904"/>
          <c:h val="0.84290710106619937"/>
        </c:manualLayout>
      </c:layout>
      <c:pieChart>
        <c:varyColors val="1"/>
        <c:ser>
          <c:idx val="0"/>
          <c:order val="0"/>
          <c:tx>
            <c:strRef>
              <c:f>Sheet5!$B$3</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B00-40D9-A9C8-8380D839B4E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B00-40D9-A9C8-8380D839B4E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B00-40D9-A9C8-8380D839B4E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B00-40D9-A9C8-8380D839B4E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B00-40D9-A9C8-8380D839B4E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B00-40D9-A9C8-8380D839B4E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EB00-40D9-A9C8-8380D839B4E1}"/>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EB00-40D9-A9C8-8380D839B4E1}"/>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EB00-40D9-A9C8-8380D839B4E1}"/>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EB00-40D9-A9C8-8380D839B4E1}"/>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EB00-40D9-A9C8-8380D839B4E1}"/>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EB00-40D9-A9C8-8380D839B4E1}"/>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EB00-40D9-A9C8-8380D839B4E1}"/>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EB00-40D9-A9C8-8380D839B4E1}"/>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EB00-40D9-A9C8-8380D839B4E1}"/>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EB00-40D9-A9C8-8380D839B4E1}"/>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EB00-40D9-A9C8-8380D839B4E1}"/>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EB00-40D9-A9C8-8380D839B4E1}"/>
              </c:ext>
            </c:extLst>
          </c:dPt>
          <c:dLbls>
            <c:dLbl>
              <c:idx val="0"/>
              <c:layout>
                <c:manualLayout>
                  <c:x val="1.7388803243870828E-2"/>
                  <c:y val="-1.778080502814870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B00-40D9-A9C8-8380D839B4E1}"/>
                </c:ext>
              </c:extLst>
            </c:dLbl>
            <c:dLbl>
              <c:idx val="1"/>
              <c:layout>
                <c:manualLayout>
                  <c:x val="3.529305503671628E-2"/>
                  <c:y val="-2.874852524880337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B00-40D9-A9C8-8380D839B4E1}"/>
                </c:ext>
              </c:extLst>
            </c:dLbl>
            <c:dLbl>
              <c:idx val="6"/>
              <c:layout>
                <c:manualLayout>
                  <c:x val="0.12026597282451576"/>
                  <c:y val="-6.9995986097821268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EB00-40D9-A9C8-8380D839B4E1}"/>
                </c:ext>
              </c:extLst>
            </c:dLbl>
            <c:dLbl>
              <c:idx val="7"/>
              <c:layout>
                <c:manualLayout>
                  <c:x val="0.10060711188204684"/>
                  <c:y val="3.190386418933443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EB00-40D9-A9C8-8380D839B4E1}"/>
                </c:ext>
              </c:extLst>
            </c:dLbl>
            <c:dLbl>
              <c:idx val="8"/>
              <c:layout>
                <c:manualLayout>
                  <c:x val="4.5099739809193407E-2"/>
                  <c:y val="8.482869672773243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EB00-40D9-A9C8-8380D839B4E1}"/>
                </c:ext>
              </c:extLst>
            </c:dLbl>
            <c:dLbl>
              <c:idx val="9"/>
              <c:layout>
                <c:manualLayout>
                  <c:x val="-9.2512286788089051E-3"/>
                  <c:y val="3.480148305125049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EB00-40D9-A9C8-8380D839B4E1}"/>
                </c:ext>
              </c:extLst>
            </c:dLbl>
            <c:dLbl>
              <c:idx val="10"/>
              <c:layout>
                <c:manualLayout>
                  <c:x val="-2.8910089621277824E-2"/>
                  <c:y val="3.649493125954728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EB00-40D9-A9C8-8380D839B4E1}"/>
                </c:ext>
              </c:extLst>
            </c:dLbl>
            <c:dLbl>
              <c:idx val="11"/>
              <c:layout>
                <c:manualLayout>
                  <c:x val="-7.5166233015322353E-2"/>
                  <c:y val="3.310822507528444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EB00-40D9-A9C8-8380D839B4E1}"/>
                </c:ext>
              </c:extLst>
            </c:dLbl>
            <c:dLbl>
              <c:idx val="12"/>
              <c:layout>
                <c:manualLayout>
                  <c:x val="-9.366869037294015E-2"/>
                  <c:y val="-1.812324391779698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9-EB00-40D9-A9C8-8380D839B4E1}"/>
                </c:ext>
              </c:extLst>
            </c:dLbl>
            <c:dLbl>
              <c:idx val="13"/>
              <c:layout>
                <c:manualLayout>
                  <c:x val="-5.5507372072853424E-2"/>
                  <c:y val="-4.396877906987813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B-EB00-40D9-A9C8-8380D839B4E1}"/>
                </c:ext>
              </c:extLst>
            </c:dLbl>
            <c:dLbl>
              <c:idx val="14"/>
              <c:layout>
                <c:manualLayout>
                  <c:x val="-4.509973980919342E-2"/>
                  <c:y val="-6.475641701209687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D-EB00-40D9-A9C8-8380D839B4E1}"/>
                </c:ext>
              </c:extLst>
            </c:dLbl>
            <c:dLbl>
              <c:idx val="15"/>
              <c:layout>
                <c:manualLayout>
                  <c:x val="-2.3128071697022263E-2"/>
                  <c:y val="-2.415950600468352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F-EB00-40D9-A9C8-8380D839B4E1}"/>
                </c:ext>
              </c:extLst>
            </c:dLbl>
            <c:dLbl>
              <c:idx val="17"/>
              <c:layout>
                <c:manualLayout>
                  <c:x val="-4.163052905464007E-2"/>
                  <c:y val="-4.8166826144770608E-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3-EB00-40D9-A9C8-8380D839B4E1}"/>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Sheet5!$A$4:$A$22</c:f>
              <c:strCache>
                <c:ptCount val="18"/>
                <c:pt idx="0">
                  <c:v>Admin &amp; Office Support</c:v>
                </c:pt>
                <c:pt idx="1">
                  <c:v>Agronomist</c:v>
                </c:pt>
                <c:pt idx="2">
                  <c:v>CEO &amp; General Management</c:v>
                </c:pt>
                <c:pt idx="3">
                  <c:v>Extension</c:v>
                </c:pt>
                <c:pt idx="4">
                  <c:v>Farm Labour</c:v>
                </c:pt>
                <c:pt idx="5">
                  <c:v>Farm Management</c:v>
                </c:pt>
                <c:pt idx="6">
                  <c:v>Finance</c:v>
                </c:pt>
                <c:pt idx="7">
                  <c:v>Horticulture</c:v>
                </c:pt>
                <c:pt idx="8">
                  <c:v>Human Resources</c:v>
                </c:pt>
                <c:pt idx="9">
                  <c:v>Logistics</c:v>
                </c:pt>
                <c:pt idx="10">
                  <c:v>Marketing</c:v>
                </c:pt>
                <c:pt idx="11">
                  <c:v>Mechanic</c:v>
                </c:pt>
                <c:pt idx="12">
                  <c:v>Policy</c:v>
                </c:pt>
                <c:pt idx="13">
                  <c:v>Production</c:v>
                </c:pt>
                <c:pt idx="14">
                  <c:v>R&amp;D</c:v>
                </c:pt>
                <c:pt idx="15">
                  <c:v>Sales</c:v>
                </c:pt>
                <c:pt idx="16">
                  <c:v>Technical</c:v>
                </c:pt>
                <c:pt idx="17">
                  <c:v>Wine</c:v>
                </c:pt>
              </c:strCache>
            </c:strRef>
          </c:cat>
          <c:val>
            <c:numRef>
              <c:f>Sheet5!$B$4:$B$22</c:f>
              <c:numCache>
                <c:formatCode>General</c:formatCode>
                <c:ptCount val="18"/>
                <c:pt idx="0">
                  <c:v>8</c:v>
                </c:pt>
                <c:pt idx="1">
                  <c:v>38</c:v>
                </c:pt>
                <c:pt idx="2">
                  <c:v>41</c:v>
                </c:pt>
                <c:pt idx="3">
                  <c:v>8</c:v>
                </c:pt>
                <c:pt idx="4">
                  <c:v>45</c:v>
                </c:pt>
                <c:pt idx="5">
                  <c:v>66</c:v>
                </c:pt>
                <c:pt idx="6">
                  <c:v>10</c:v>
                </c:pt>
                <c:pt idx="7">
                  <c:v>5</c:v>
                </c:pt>
                <c:pt idx="8">
                  <c:v>5</c:v>
                </c:pt>
                <c:pt idx="9">
                  <c:v>8</c:v>
                </c:pt>
                <c:pt idx="10">
                  <c:v>11</c:v>
                </c:pt>
                <c:pt idx="11">
                  <c:v>5</c:v>
                </c:pt>
                <c:pt idx="12">
                  <c:v>3</c:v>
                </c:pt>
                <c:pt idx="13">
                  <c:v>22</c:v>
                </c:pt>
                <c:pt idx="14">
                  <c:v>3</c:v>
                </c:pt>
                <c:pt idx="15">
                  <c:v>116</c:v>
                </c:pt>
                <c:pt idx="16">
                  <c:v>43</c:v>
                </c:pt>
                <c:pt idx="17">
                  <c:v>4</c:v>
                </c:pt>
              </c:numCache>
            </c:numRef>
          </c:val>
          <c:extLst>
            <c:ext xmlns:c16="http://schemas.microsoft.com/office/drawing/2014/chart" uri="{C3380CC4-5D6E-409C-BE32-E72D297353CC}">
              <c16:uniqueId val="{00000024-EB00-40D9-A9C8-8380D839B4E1}"/>
            </c:ext>
          </c:extLst>
        </c:ser>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74252090995347109"/>
          <c:y val="1.5846019247594053E-3"/>
          <c:w val="0.25062225636330793"/>
          <c:h val="0.9937311836020495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3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Sheet1!$B$2</c:f>
              <c:numCache>
                <c:formatCode>General</c:formatCode>
                <c:ptCount val="1"/>
                <c:pt idx="0">
                  <c:v>77.099999999999994</c:v>
                </c:pt>
              </c:numCache>
            </c:numRef>
          </c:val>
          <c:extLst>
            <c:ext xmlns:c16="http://schemas.microsoft.com/office/drawing/2014/chart" uri="{C3380CC4-5D6E-409C-BE32-E72D297353CC}">
              <c16:uniqueId val="{00000000-BA58-42A9-AFDA-F59D569C81BB}"/>
            </c:ext>
          </c:extLst>
        </c:ser>
        <c:ser>
          <c:idx val="1"/>
          <c:order val="1"/>
          <c:tx>
            <c:strRef>
              <c:f>Sheet1!$C$1</c:f>
              <c:strCache>
                <c:ptCount val="1"/>
                <c:pt idx="0">
                  <c:v>Female</c:v>
                </c:pt>
              </c:strCache>
            </c:strRef>
          </c:tx>
          <c:spPr>
            <a:solidFill>
              <a:schemeClr val="accent2"/>
            </a:solidFill>
            <a:ln>
              <a:noFill/>
            </a:ln>
            <a:effectLst/>
          </c:spPr>
          <c:invertIfNegative val="0"/>
          <c:dLbls>
            <c:dLbl>
              <c:idx val="0"/>
              <c:spPr>
                <a:noFill/>
                <a:ln>
                  <a:noFill/>
                </a:ln>
                <a:effectLst/>
              </c:spPr>
              <c:txPr>
                <a:bodyPr rot="0" spcFirstLastPara="1" vertOverflow="clip" horzOverflow="clip" vert="horz" wrap="square" lIns="38100" tIns="19050" rIns="38100" bIns="19050" anchor="ctr" anchorCtr="1">
                  <a:spAutoFit/>
                </a:bodyPr>
                <a:lstStyle/>
                <a:p>
                  <a:pPr>
                    <a:defRPr sz="3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BA58-42A9-AFDA-F59D569C81BB}"/>
                </c:ext>
              </c:extLst>
            </c:dLbl>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Sheet1!$C$2</c:f>
              <c:numCache>
                <c:formatCode>General</c:formatCode>
                <c:ptCount val="1"/>
                <c:pt idx="0">
                  <c:v>22.9</c:v>
                </c:pt>
              </c:numCache>
            </c:numRef>
          </c:val>
          <c:extLst>
            <c:ext xmlns:c16="http://schemas.microsoft.com/office/drawing/2014/chart" uri="{C3380CC4-5D6E-409C-BE32-E72D297353CC}">
              <c16:uniqueId val="{00000004-BA58-42A9-AFDA-F59D569C81BB}"/>
            </c:ext>
          </c:extLst>
        </c:ser>
        <c:dLbls>
          <c:showLegendKey val="0"/>
          <c:showVal val="1"/>
          <c:showCatName val="0"/>
          <c:showSerName val="0"/>
          <c:showPercent val="0"/>
          <c:showBubbleSize val="0"/>
        </c:dLbls>
        <c:gapWidth val="75"/>
        <c:axId val="1248160208"/>
        <c:axId val="1248160624"/>
      </c:barChart>
      <c:catAx>
        <c:axId val="1248160208"/>
        <c:scaling>
          <c:orientation val="minMax"/>
        </c:scaling>
        <c:delete val="1"/>
        <c:axPos val="b"/>
        <c:numFmt formatCode="General" sourceLinked="1"/>
        <c:majorTickMark val="out"/>
        <c:minorTickMark val="none"/>
        <c:tickLblPos val="nextTo"/>
        <c:crossAx val="1248160624"/>
        <c:crosses val="autoZero"/>
        <c:auto val="1"/>
        <c:lblAlgn val="ctr"/>
        <c:lblOffset val="100"/>
        <c:noMultiLvlLbl val="0"/>
      </c:catAx>
      <c:valAx>
        <c:axId val="1248160624"/>
        <c:scaling>
          <c:orientation val="minMax"/>
        </c:scaling>
        <c:delete val="0"/>
        <c:axPos val="l"/>
        <c:title>
          <c:tx>
            <c:rich>
              <a:bodyPr rot="-5400000" spcFirstLastPara="1" vertOverflow="ellipsis" vert="horz" wrap="square" anchor="ctr" anchorCtr="1"/>
              <a:lstStyle/>
              <a:p>
                <a:pPr>
                  <a:defRPr sz="2400" b="0" i="0" u="none" strike="noStrike" kern="1200" cap="all" baseline="0">
                    <a:solidFill>
                      <a:schemeClr val="bg1"/>
                    </a:solidFill>
                    <a:latin typeface="+mn-lt"/>
                    <a:ea typeface="+mn-ea"/>
                    <a:cs typeface="+mn-cs"/>
                  </a:defRPr>
                </a:pPr>
                <a:r>
                  <a:rPr lang="en-AU" sz="2400" dirty="0">
                    <a:solidFill>
                      <a:schemeClr val="bg1"/>
                    </a:solidFill>
                  </a:rPr>
                  <a:t>males/Female (%</a:t>
                </a:r>
                <a:r>
                  <a:rPr lang="en-AU" sz="2400" baseline="0" dirty="0">
                    <a:solidFill>
                      <a:schemeClr val="bg1"/>
                    </a:solidFill>
                  </a:rPr>
                  <a:t> OF TOTAL)</a:t>
                </a:r>
                <a:r>
                  <a:rPr lang="en-AU" sz="2400" dirty="0">
                    <a:solidFill>
                      <a:schemeClr val="bg1"/>
                    </a:solidFill>
                  </a:rPr>
                  <a:t> </a:t>
                </a:r>
              </a:p>
            </c:rich>
          </c:tx>
          <c:overlay val="0"/>
          <c:spPr>
            <a:noFill/>
            <a:ln>
              <a:noFill/>
            </a:ln>
            <a:effectLst/>
          </c:spPr>
          <c:txPr>
            <a:bodyPr rot="-5400000" spcFirstLastPara="1" vertOverflow="ellipsis" vert="horz" wrap="square" anchor="ctr" anchorCtr="1"/>
            <a:lstStyle/>
            <a:p>
              <a:pPr>
                <a:defRPr sz="2400" b="0" i="0" u="none" strike="noStrike" kern="1200" cap="all"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8160208"/>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AU"/>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7CC0CE94-B53B-4823-B120-0B5B561F628F}" type="datetimeFigureOut">
              <a:rPr lang="en-AU" smtClean="0"/>
              <a:t>21/07/2022</a:t>
            </a:fld>
            <a:endParaRPr lang="en-AU"/>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AU"/>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AU"/>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03044617-2970-48DD-B31C-A385843523E5}" type="slidenum">
              <a:rPr lang="en-AU" smtClean="0"/>
              <a:t>‹#›</a:t>
            </a:fld>
            <a:endParaRPr lang="en-AU"/>
          </a:p>
        </p:txBody>
      </p:sp>
    </p:spTree>
    <p:extLst>
      <p:ext uri="{BB962C8B-B14F-4D97-AF65-F5344CB8AC3E}">
        <p14:creationId xmlns:p14="http://schemas.microsoft.com/office/powerpoint/2010/main" val="1277347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pPr lvl="0"/>
            <a:r>
              <a:rPr lang="en-US" dirty="0"/>
              <a:t>They’ll become the biggest proportion of workers in just five years, growing from 34% of the workforce now, to 42% by 2020.</a:t>
            </a:r>
            <a:endParaRPr lang="en-AU" dirty="0"/>
          </a:p>
          <a:p>
            <a:endParaRPr lang="en-AU" dirty="0"/>
          </a:p>
        </p:txBody>
      </p:sp>
      <p:sp>
        <p:nvSpPr>
          <p:cNvPr id="4" name="Slide Number Placeholder 3"/>
          <p:cNvSpPr>
            <a:spLocks noGrp="1"/>
          </p:cNvSpPr>
          <p:nvPr>
            <p:ph type="sldNum" sz="quarter" idx="10"/>
          </p:nvPr>
        </p:nvSpPr>
        <p:spPr/>
        <p:txBody>
          <a:bodyPr/>
          <a:lstStyle/>
          <a:p>
            <a:fld id="{03044617-2970-48DD-B31C-A385843523E5}" type="slidenum">
              <a:rPr lang="en-AU" smtClean="0"/>
              <a:t>10</a:t>
            </a:fld>
            <a:endParaRPr lang="en-AU"/>
          </a:p>
        </p:txBody>
      </p:sp>
    </p:spTree>
    <p:extLst>
      <p:ext uri="{BB962C8B-B14F-4D97-AF65-F5344CB8AC3E}">
        <p14:creationId xmlns:p14="http://schemas.microsoft.com/office/powerpoint/2010/main" val="13269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pPr lvl="0"/>
            <a:r>
              <a:rPr lang="en-US" dirty="0"/>
              <a:t>We often hear people discuss the generational differences in work ethic and attitudes</a:t>
            </a:r>
          </a:p>
          <a:p>
            <a:pPr lvl="0"/>
            <a:endParaRPr lang="en-US" dirty="0"/>
          </a:p>
          <a:p>
            <a:pPr lvl="0"/>
            <a:r>
              <a:rPr lang="en-US" dirty="0"/>
              <a:t>But the fact is that by 2020, the majority of employees will be Gen Ys. So we need to engage and retain them. </a:t>
            </a:r>
          </a:p>
          <a:p>
            <a:pPr lvl="0"/>
            <a:endParaRPr lang="en-AU" dirty="0"/>
          </a:p>
          <a:p>
            <a:r>
              <a:rPr lang="en-US" dirty="0"/>
              <a:t>Today, I’m going to talk about why you should care about Gen Ys, and share two case studies of two businesses, run by people just like us, who successfully engage and retain Gen Ys.</a:t>
            </a:r>
            <a:endParaRPr lang="en-AU" dirty="0"/>
          </a:p>
        </p:txBody>
      </p:sp>
      <p:sp>
        <p:nvSpPr>
          <p:cNvPr id="4" name="Slide Number Placeholder 3"/>
          <p:cNvSpPr>
            <a:spLocks noGrp="1"/>
          </p:cNvSpPr>
          <p:nvPr>
            <p:ph type="sldNum" sz="quarter" idx="10"/>
          </p:nvPr>
        </p:nvSpPr>
        <p:spPr/>
        <p:txBody>
          <a:bodyPr/>
          <a:lstStyle/>
          <a:p>
            <a:fld id="{03044617-2970-48DD-B31C-A385843523E5}" type="slidenum">
              <a:rPr lang="en-AU" smtClean="0"/>
              <a:t>11</a:t>
            </a:fld>
            <a:endParaRPr lang="en-AU"/>
          </a:p>
        </p:txBody>
      </p:sp>
    </p:spTree>
    <p:extLst>
      <p:ext uri="{BB962C8B-B14F-4D97-AF65-F5344CB8AC3E}">
        <p14:creationId xmlns:p14="http://schemas.microsoft.com/office/powerpoint/2010/main" val="4080100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3044617-2970-48DD-B31C-A385843523E5}" type="slidenum">
              <a:rPr lang="en-AU" smtClean="0"/>
              <a:t>12</a:t>
            </a:fld>
            <a:endParaRPr lang="en-AU"/>
          </a:p>
        </p:txBody>
      </p:sp>
    </p:spTree>
    <p:extLst>
      <p:ext uri="{BB962C8B-B14F-4D97-AF65-F5344CB8AC3E}">
        <p14:creationId xmlns:p14="http://schemas.microsoft.com/office/powerpoint/2010/main" val="3732507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pPr lvl="0"/>
            <a:r>
              <a:rPr lang="en-US" dirty="0"/>
              <a:t>Gen Ys will be a critical part of our workforce in the near future</a:t>
            </a:r>
          </a:p>
          <a:p>
            <a:pPr lvl="0"/>
            <a:endParaRPr lang="en-AU" dirty="0"/>
          </a:p>
          <a:p>
            <a:pPr lvl="0"/>
            <a:r>
              <a:rPr lang="en-US" dirty="0"/>
              <a:t>Agribusiness will need to try even harder than many others to attract them to our regions and businesses</a:t>
            </a:r>
          </a:p>
          <a:p>
            <a:pPr lvl="0"/>
            <a:endParaRPr lang="en-AU" dirty="0"/>
          </a:p>
          <a:p>
            <a:pPr lvl="0"/>
            <a:r>
              <a:rPr lang="en-US" dirty="0"/>
              <a:t>We’ll need to do it by offering competitive remuneration</a:t>
            </a:r>
          </a:p>
          <a:p>
            <a:pPr lvl="0"/>
            <a:endParaRPr lang="en-AU" dirty="0"/>
          </a:p>
          <a:p>
            <a:pPr lvl="0"/>
            <a:r>
              <a:rPr lang="en-US" dirty="0"/>
              <a:t>Boosting that with developing career pathways supported by training</a:t>
            </a:r>
          </a:p>
          <a:p>
            <a:pPr lvl="0"/>
            <a:endParaRPr lang="en-AU" dirty="0"/>
          </a:p>
          <a:p>
            <a:pPr lvl="0"/>
            <a:r>
              <a:rPr lang="en-US" dirty="0"/>
              <a:t>Creating cultures that accept that Gen Ys are different from our generation and fostering collaboration</a:t>
            </a:r>
            <a:endParaRPr lang="en-AU" dirty="0"/>
          </a:p>
          <a:p>
            <a:endParaRPr lang="en-AU" dirty="0"/>
          </a:p>
        </p:txBody>
      </p:sp>
      <p:sp>
        <p:nvSpPr>
          <p:cNvPr id="4" name="Slide Number Placeholder 3"/>
          <p:cNvSpPr>
            <a:spLocks noGrp="1"/>
          </p:cNvSpPr>
          <p:nvPr>
            <p:ph type="sldNum" sz="quarter" idx="10"/>
          </p:nvPr>
        </p:nvSpPr>
        <p:spPr/>
        <p:txBody>
          <a:bodyPr/>
          <a:lstStyle/>
          <a:p>
            <a:fld id="{03044617-2970-48DD-B31C-A385843523E5}" type="slidenum">
              <a:rPr lang="en-AU" smtClean="0"/>
              <a:t>13</a:t>
            </a:fld>
            <a:endParaRPr lang="en-AU"/>
          </a:p>
        </p:txBody>
      </p:sp>
    </p:spTree>
    <p:extLst>
      <p:ext uri="{BB962C8B-B14F-4D97-AF65-F5344CB8AC3E}">
        <p14:creationId xmlns:p14="http://schemas.microsoft.com/office/powerpoint/2010/main" val="545221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C624D5-1F78-4383-8A90-BBF5FE5312C3}" type="datetimeFigureOut">
              <a:rPr lang="en-GB" smtClean="0"/>
              <a:t>21/07/2022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218899-B528-4247-B659-FE2F099EED0D}" type="slidenum">
              <a:rPr lang="en-GB" smtClean="0"/>
              <a:t>‹#›</a:t>
            </a:fld>
            <a:endParaRPr lang="en-GB"/>
          </a:p>
        </p:txBody>
      </p:sp>
    </p:spTree>
    <p:extLst>
      <p:ext uri="{BB962C8B-B14F-4D97-AF65-F5344CB8AC3E}">
        <p14:creationId xmlns:p14="http://schemas.microsoft.com/office/powerpoint/2010/main" val="750539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C624D5-1F78-4383-8A90-BBF5FE5312C3}" type="datetimeFigureOut">
              <a:rPr lang="en-GB" smtClean="0"/>
              <a:t>21/07/2022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218899-B528-4247-B659-FE2F099EED0D}" type="slidenum">
              <a:rPr lang="en-GB" smtClean="0"/>
              <a:t>‹#›</a:t>
            </a:fld>
            <a:endParaRPr lang="en-GB"/>
          </a:p>
        </p:txBody>
      </p:sp>
    </p:spTree>
    <p:extLst>
      <p:ext uri="{BB962C8B-B14F-4D97-AF65-F5344CB8AC3E}">
        <p14:creationId xmlns:p14="http://schemas.microsoft.com/office/powerpoint/2010/main" val="2415866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C624D5-1F78-4383-8A90-BBF5FE5312C3}" type="datetimeFigureOut">
              <a:rPr lang="en-GB" smtClean="0"/>
              <a:t>21/07/2022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218899-B528-4247-B659-FE2F099EED0D}" type="slidenum">
              <a:rPr lang="en-GB" smtClean="0"/>
              <a:t>‹#›</a:t>
            </a:fld>
            <a:endParaRPr lang="en-GB"/>
          </a:p>
        </p:txBody>
      </p:sp>
    </p:spTree>
    <p:extLst>
      <p:ext uri="{BB962C8B-B14F-4D97-AF65-F5344CB8AC3E}">
        <p14:creationId xmlns:p14="http://schemas.microsoft.com/office/powerpoint/2010/main" val="686558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C624D5-1F78-4383-8A90-BBF5FE5312C3}" type="datetimeFigureOut">
              <a:rPr lang="en-GB" smtClean="0"/>
              <a:t>21/07/2022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218899-B528-4247-B659-FE2F099EED0D}" type="slidenum">
              <a:rPr lang="en-GB" smtClean="0"/>
              <a:t>‹#›</a:t>
            </a:fld>
            <a:endParaRPr lang="en-GB"/>
          </a:p>
        </p:txBody>
      </p:sp>
    </p:spTree>
    <p:extLst>
      <p:ext uri="{BB962C8B-B14F-4D97-AF65-F5344CB8AC3E}">
        <p14:creationId xmlns:p14="http://schemas.microsoft.com/office/powerpoint/2010/main" val="1176478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C624D5-1F78-4383-8A90-BBF5FE5312C3}" type="datetimeFigureOut">
              <a:rPr lang="en-GB" smtClean="0"/>
              <a:t>21/07/2022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218899-B528-4247-B659-FE2F099EED0D}" type="slidenum">
              <a:rPr lang="en-GB" smtClean="0"/>
              <a:t>‹#›</a:t>
            </a:fld>
            <a:endParaRPr lang="en-GB"/>
          </a:p>
        </p:txBody>
      </p:sp>
    </p:spTree>
    <p:extLst>
      <p:ext uri="{BB962C8B-B14F-4D97-AF65-F5344CB8AC3E}">
        <p14:creationId xmlns:p14="http://schemas.microsoft.com/office/powerpoint/2010/main" val="78388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C624D5-1F78-4383-8A90-BBF5FE5312C3}" type="datetimeFigureOut">
              <a:rPr lang="en-GB" smtClean="0"/>
              <a:t>21/07/2022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218899-B528-4247-B659-FE2F099EED0D}" type="slidenum">
              <a:rPr lang="en-GB" smtClean="0"/>
              <a:t>‹#›</a:t>
            </a:fld>
            <a:endParaRPr lang="en-GB"/>
          </a:p>
        </p:txBody>
      </p:sp>
    </p:spTree>
    <p:extLst>
      <p:ext uri="{BB962C8B-B14F-4D97-AF65-F5344CB8AC3E}">
        <p14:creationId xmlns:p14="http://schemas.microsoft.com/office/powerpoint/2010/main" val="3068673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C624D5-1F78-4383-8A90-BBF5FE5312C3}" type="datetimeFigureOut">
              <a:rPr lang="en-GB" smtClean="0"/>
              <a:t>21/07/2022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218899-B528-4247-B659-FE2F099EED0D}" type="slidenum">
              <a:rPr lang="en-GB" smtClean="0"/>
              <a:t>‹#›</a:t>
            </a:fld>
            <a:endParaRPr lang="en-GB"/>
          </a:p>
        </p:txBody>
      </p:sp>
    </p:spTree>
    <p:extLst>
      <p:ext uri="{BB962C8B-B14F-4D97-AF65-F5344CB8AC3E}">
        <p14:creationId xmlns:p14="http://schemas.microsoft.com/office/powerpoint/2010/main" val="1656948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C624D5-1F78-4383-8A90-BBF5FE5312C3}" type="datetimeFigureOut">
              <a:rPr lang="en-GB" smtClean="0"/>
              <a:t>21/07/2022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218899-B528-4247-B659-FE2F099EED0D}" type="slidenum">
              <a:rPr lang="en-GB" smtClean="0"/>
              <a:t>‹#›</a:t>
            </a:fld>
            <a:endParaRPr lang="en-GB"/>
          </a:p>
        </p:txBody>
      </p:sp>
    </p:spTree>
    <p:extLst>
      <p:ext uri="{BB962C8B-B14F-4D97-AF65-F5344CB8AC3E}">
        <p14:creationId xmlns:p14="http://schemas.microsoft.com/office/powerpoint/2010/main" val="2821691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624D5-1F78-4383-8A90-BBF5FE5312C3}" type="datetimeFigureOut">
              <a:rPr lang="en-GB" smtClean="0"/>
              <a:t>21/07/2022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218899-B528-4247-B659-FE2F099EED0D}" type="slidenum">
              <a:rPr lang="en-GB" smtClean="0"/>
              <a:t>‹#›</a:t>
            </a:fld>
            <a:endParaRPr lang="en-GB"/>
          </a:p>
        </p:txBody>
      </p:sp>
    </p:spTree>
    <p:extLst>
      <p:ext uri="{BB962C8B-B14F-4D97-AF65-F5344CB8AC3E}">
        <p14:creationId xmlns:p14="http://schemas.microsoft.com/office/powerpoint/2010/main" val="3997144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C624D5-1F78-4383-8A90-BBF5FE5312C3}" type="datetimeFigureOut">
              <a:rPr lang="en-GB" smtClean="0"/>
              <a:t>21/07/2022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218899-B528-4247-B659-FE2F099EED0D}" type="slidenum">
              <a:rPr lang="en-GB" smtClean="0"/>
              <a:t>‹#›</a:t>
            </a:fld>
            <a:endParaRPr lang="en-GB"/>
          </a:p>
        </p:txBody>
      </p:sp>
    </p:spTree>
    <p:extLst>
      <p:ext uri="{BB962C8B-B14F-4D97-AF65-F5344CB8AC3E}">
        <p14:creationId xmlns:p14="http://schemas.microsoft.com/office/powerpoint/2010/main" val="2143375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C624D5-1F78-4383-8A90-BBF5FE5312C3}" type="datetimeFigureOut">
              <a:rPr lang="en-GB" smtClean="0"/>
              <a:t>21/07/2022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218899-B528-4247-B659-FE2F099EED0D}" type="slidenum">
              <a:rPr lang="en-GB" smtClean="0"/>
              <a:t>‹#›</a:t>
            </a:fld>
            <a:endParaRPr lang="en-GB"/>
          </a:p>
        </p:txBody>
      </p:sp>
    </p:spTree>
    <p:extLst>
      <p:ext uri="{BB962C8B-B14F-4D97-AF65-F5344CB8AC3E}">
        <p14:creationId xmlns:p14="http://schemas.microsoft.com/office/powerpoint/2010/main" val="3341458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624D5-1F78-4383-8A90-BBF5FE5312C3}" type="datetimeFigureOut">
              <a:rPr lang="en-GB" smtClean="0"/>
              <a:t>21/07/2022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18899-B528-4247-B659-FE2F099EED0D}" type="slidenum">
              <a:rPr lang="en-GB" smtClean="0"/>
              <a:t>‹#›</a:t>
            </a:fld>
            <a:endParaRPr lang="en-GB"/>
          </a:p>
        </p:txBody>
      </p:sp>
    </p:spTree>
    <p:extLst>
      <p:ext uri="{BB962C8B-B14F-4D97-AF65-F5344CB8AC3E}">
        <p14:creationId xmlns:p14="http://schemas.microsoft.com/office/powerpoint/2010/main" val="5356704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chart" Target="../charts/char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1034" y="900979"/>
            <a:ext cx="10553262" cy="1904670"/>
          </a:xfrm>
        </p:spPr>
        <p:txBody>
          <a:bodyPr>
            <a:noAutofit/>
          </a:bodyPr>
          <a:lstStyle/>
          <a:p>
            <a:pPr>
              <a:lnSpc>
                <a:spcPct val="107000"/>
              </a:lnSpc>
              <a:spcAft>
                <a:spcPts val="800"/>
              </a:spcAft>
            </a:pPr>
            <a:r>
              <a:rPr lang="en-US" sz="2800" b="1" dirty="0">
                <a:solidFill>
                  <a:schemeClr val="bg1"/>
                </a:solidFill>
                <a:effectLst/>
                <a:latin typeface="+mn-lt"/>
                <a:ea typeface="Calibri" panose="020F0502020204030204" pitchFamily="34" charset="0"/>
                <a:cs typeface="Times New Roman" panose="02020603050405020304" pitchFamily="18" charset="0"/>
              </a:rPr>
              <a:t>STAFFING BEYOND 2022</a:t>
            </a:r>
            <a:br>
              <a:rPr lang="en-US" sz="2800" b="1" dirty="0">
                <a:solidFill>
                  <a:schemeClr val="bg1"/>
                </a:solidFill>
                <a:effectLst/>
                <a:latin typeface="+mn-lt"/>
                <a:ea typeface="Calibri" panose="020F0502020204030204" pitchFamily="34" charset="0"/>
                <a:cs typeface="Times New Roman" panose="02020603050405020304" pitchFamily="18" charset="0"/>
              </a:rPr>
            </a:br>
            <a:br>
              <a:rPr lang="en-US" sz="2800" b="1" dirty="0">
                <a:solidFill>
                  <a:schemeClr val="bg1"/>
                </a:solidFill>
                <a:effectLst/>
                <a:latin typeface="+mn-lt"/>
                <a:ea typeface="Calibri" panose="020F0502020204030204" pitchFamily="34" charset="0"/>
                <a:cs typeface="Times New Roman" panose="02020603050405020304" pitchFamily="18" charset="0"/>
              </a:rPr>
            </a:br>
            <a:r>
              <a:rPr lang="en-US" sz="2800" b="1" dirty="0">
                <a:solidFill>
                  <a:schemeClr val="bg1"/>
                </a:solidFill>
                <a:effectLst/>
                <a:latin typeface="+mn-lt"/>
                <a:ea typeface="Calibri" panose="020F0502020204030204" pitchFamily="34" charset="0"/>
                <a:cs typeface="Times New Roman" panose="02020603050405020304" pitchFamily="18" charset="0"/>
              </a:rPr>
              <a:t> DEMOGRAPHICS AND TALENT SHORTAGES</a:t>
            </a:r>
            <a:r>
              <a:rPr lang="en-AU" sz="2800" b="1" dirty="0">
                <a:solidFill>
                  <a:schemeClr val="bg1"/>
                </a:solidFill>
                <a:latin typeface="+mn-lt"/>
                <a:ea typeface="Calibri" panose="020F0502020204030204" pitchFamily="34" charset="0"/>
                <a:cs typeface="Times New Roman" panose="02020603050405020304" pitchFamily="18" charset="0"/>
              </a:rPr>
              <a:t> </a:t>
            </a:r>
            <a:r>
              <a:rPr lang="en-US" sz="2800" b="1" dirty="0">
                <a:solidFill>
                  <a:schemeClr val="bg1"/>
                </a:solidFill>
                <a:effectLst/>
                <a:latin typeface="+mn-lt"/>
                <a:ea typeface="Calibri" panose="020F0502020204030204" pitchFamily="34" charset="0"/>
                <a:cs typeface="Times New Roman" panose="02020603050405020304" pitchFamily="18" charset="0"/>
              </a:rPr>
              <a:t>TO SHAPE THE FUTURE</a:t>
            </a:r>
            <a:br>
              <a:rPr lang="en-AU" sz="2800" dirty="0">
                <a:solidFill>
                  <a:schemeClr val="bg1"/>
                </a:solidFill>
                <a:effectLst/>
                <a:latin typeface="+mn-lt"/>
                <a:ea typeface="Calibri" panose="020F0502020204030204" pitchFamily="34" charset="0"/>
                <a:cs typeface="Times New Roman" panose="02020603050405020304" pitchFamily="18" charset="0"/>
              </a:rPr>
            </a:br>
            <a:endParaRPr lang="en-AU" sz="2800" b="1" i="1" dirty="0">
              <a:solidFill>
                <a:schemeClr val="bg1"/>
              </a:solidFill>
              <a:latin typeface="+mn-lt"/>
            </a:endParaRPr>
          </a:p>
        </p:txBody>
      </p:sp>
      <p:sp>
        <p:nvSpPr>
          <p:cNvPr id="3" name="Subtitle 2"/>
          <p:cNvSpPr>
            <a:spLocks noGrp="1"/>
          </p:cNvSpPr>
          <p:nvPr>
            <p:ph type="subTitle" idx="1"/>
          </p:nvPr>
        </p:nvSpPr>
        <p:spPr>
          <a:xfrm>
            <a:off x="819368" y="3195020"/>
            <a:ext cx="10924095" cy="1359305"/>
          </a:xfrm>
        </p:spPr>
        <p:txBody>
          <a:bodyPr>
            <a:normAutofit/>
          </a:bodyPr>
          <a:lstStyle/>
          <a:p>
            <a:r>
              <a:rPr lang="en-AU" dirty="0">
                <a:solidFill>
                  <a:schemeClr val="bg1"/>
                </a:solidFill>
              </a:rPr>
              <a:t>Dr. Ray Johnson, </a:t>
            </a:r>
            <a:r>
              <a:rPr lang="en-AU" dirty="0" err="1">
                <a:solidFill>
                  <a:schemeClr val="bg1"/>
                </a:solidFill>
              </a:rPr>
              <a:t>B.Sc.Ag</a:t>
            </a:r>
            <a:r>
              <a:rPr lang="en-AU" dirty="0">
                <a:solidFill>
                  <a:schemeClr val="bg1"/>
                </a:solidFill>
              </a:rPr>
              <a:t>., </a:t>
            </a:r>
            <a:r>
              <a:rPr lang="en-AU" dirty="0" err="1">
                <a:solidFill>
                  <a:schemeClr val="bg1"/>
                </a:solidFill>
              </a:rPr>
              <a:t>M.Sc.Ag</a:t>
            </a:r>
            <a:r>
              <a:rPr lang="en-AU" dirty="0">
                <a:solidFill>
                  <a:schemeClr val="bg1"/>
                </a:solidFill>
              </a:rPr>
              <a:t>., PhD</a:t>
            </a:r>
          </a:p>
          <a:p>
            <a:r>
              <a:rPr lang="en-AU" dirty="0">
                <a:solidFill>
                  <a:schemeClr val="bg1"/>
                </a:solidFill>
              </a:rPr>
              <a:t>Managing Director,</a:t>
            </a:r>
          </a:p>
          <a:p>
            <a:r>
              <a:rPr lang="en-AU" dirty="0">
                <a:solidFill>
                  <a:schemeClr val="bg1"/>
                </a:solidFill>
              </a:rPr>
              <a:t>Agricultural Appointments</a:t>
            </a:r>
          </a:p>
        </p:txBody>
      </p:sp>
      <p:pic>
        <p:nvPicPr>
          <p:cNvPr id="5" name="Picture 4">
            <a:extLst>
              <a:ext uri="{FF2B5EF4-FFF2-40B4-BE49-F238E27FC236}">
                <a16:creationId xmlns:a16="http://schemas.microsoft.com/office/drawing/2014/main" id="{17C6AC68-3EB1-4373-8979-43631424DF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4962" y="5333067"/>
            <a:ext cx="3566503" cy="92399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038637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61" y="318407"/>
            <a:ext cx="2266954" cy="194310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0284" y="4518328"/>
            <a:ext cx="3024995" cy="2268746"/>
          </a:xfrm>
          <a:prstGeom prst="rect">
            <a:avLst/>
          </a:prstGeom>
        </p:spPr>
      </p:pic>
      <p:sp>
        <p:nvSpPr>
          <p:cNvPr id="3" name="Title 2"/>
          <p:cNvSpPr>
            <a:spLocks noGrp="1"/>
          </p:cNvSpPr>
          <p:nvPr>
            <p:ph type="title"/>
          </p:nvPr>
        </p:nvSpPr>
        <p:spPr>
          <a:xfrm>
            <a:off x="2968344" y="221385"/>
            <a:ext cx="8048453" cy="658380"/>
          </a:xfrm>
        </p:spPr>
        <p:txBody>
          <a:bodyPr>
            <a:normAutofit/>
          </a:bodyPr>
          <a:lstStyle/>
          <a:p>
            <a:r>
              <a:rPr lang="en-AU" sz="3600" b="1" dirty="0">
                <a:solidFill>
                  <a:schemeClr val="bg1"/>
                </a:solidFill>
              </a:rPr>
              <a:t>A majority of employees are now Gen Ys</a:t>
            </a:r>
          </a:p>
        </p:txBody>
      </p:sp>
      <mc:AlternateContent xmlns:mc="http://schemas.openxmlformats.org/markup-compatibility/2006" xmlns:a14="http://schemas.microsoft.com/office/drawing/2010/main">
        <mc:Choice Requires="a14">
          <p:sp>
            <p:nvSpPr>
              <p:cNvPr id="6" name="TextBox 5"/>
              <p:cNvSpPr txBox="1"/>
              <p:nvPr/>
            </p:nvSpPr>
            <p:spPr>
              <a:xfrm>
                <a:off x="788242" y="1151458"/>
                <a:ext cx="314325"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m:t>
                      </m:r>
                    </m:oMath>
                  </m:oMathPara>
                </a14:m>
                <a:endParaRPr lang="en-AU" dirty="0"/>
              </a:p>
            </p:txBody>
          </p:sp>
        </mc:Choice>
        <mc:Fallback xmlns="">
          <p:sp>
            <p:nvSpPr>
              <p:cNvPr id="6" name="TextBox 5"/>
              <p:cNvSpPr txBox="1">
                <a:spLocks noRot="1" noChangeAspect="1" noMove="1" noResize="1" noEditPoints="1" noAdjustHandles="1" noChangeArrowheads="1" noChangeShapeType="1" noTextEdit="1"/>
              </p:cNvSpPr>
              <p:nvPr/>
            </p:nvSpPr>
            <p:spPr>
              <a:xfrm>
                <a:off x="788242" y="1151458"/>
                <a:ext cx="314325" cy="276999"/>
              </a:xfrm>
              <a:prstGeom prst="rect">
                <a:avLst/>
              </a:prstGeom>
              <a:blipFill>
                <a:blip r:embed="rId5"/>
                <a:stretch>
                  <a:fillRect t="-4444" b="-17778"/>
                </a:stretch>
              </a:blipFill>
            </p:spPr>
            <p:txBody>
              <a:bodyPr/>
              <a:lstStyle/>
              <a:p>
                <a:r>
                  <a:rPr lang="en-AU">
                    <a:noFill/>
                  </a:rPr>
                  <a:t> </a:t>
                </a:r>
              </a:p>
            </p:txBody>
          </p:sp>
        </mc:Fallback>
      </mc:AlternateContent>
      <p:graphicFrame>
        <p:nvGraphicFramePr>
          <p:cNvPr id="11" name="Chart 10">
            <a:extLst>
              <a:ext uri="{FF2B5EF4-FFF2-40B4-BE49-F238E27FC236}">
                <a16:creationId xmlns:a16="http://schemas.microsoft.com/office/drawing/2014/main" id="{2F8BA358-5AA9-4871-8334-815E8B45867E}"/>
              </a:ext>
            </a:extLst>
          </p:cNvPr>
          <p:cNvGraphicFramePr/>
          <p:nvPr>
            <p:extLst>
              <p:ext uri="{D42A27DB-BD31-4B8C-83A1-F6EECF244321}">
                <p14:modId xmlns:p14="http://schemas.microsoft.com/office/powerpoint/2010/main" val="1767549173"/>
              </p:ext>
            </p:extLst>
          </p:nvPr>
        </p:nvGraphicFramePr>
        <p:xfrm>
          <a:off x="2578878" y="1057565"/>
          <a:ext cx="6227343" cy="5165954"/>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a:extLst>
              <a:ext uri="{FF2B5EF4-FFF2-40B4-BE49-F238E27FC236}">
                <a16:creationId xmlns:a16="http://schemas.microsoft.com/office/drawing/2014/main" id="{08E33B90-F2E3-47E2-A8FD-285C84DB37FD}"/>
              </a:ext>
            </a:extLst>
          </p:cNvPr>
          <p:cNvSpPr txBox="1"/>
          <p:nvPr/>
        </p:nvSpPr>
        <p:spPr>
          <a:xfrm>
            <a:off x="4760666" y="4225940"/>
            <a:ext cx="462579" cy="584775"/>
          </a:xfrm>
          <a:prstGeom prst="rect">
            <a:avLst/>
          </a:prstGeom>
          <a:noFill/>
        </p:spPr>
        <p:txBody>
          <a:bodyPr wrap="square" rtlCol="0">
            <a:spAutoFit/>
          </a:bodyPr>
          <a:lstStyle/>
          <a:p>
            <a:r>
              <a:rPr lang="en-AU" sz="3200" dirty="0">
                <a:solidFill>
                  <a:schemeClr val="bg1"/>
                </a:solidFill>
              </a:rPr>
              <a:t>%</a:t>
            </a:r>
          </a:p>
        </p:txBody>
      </p:sp>
      <p:sp>
        <p:nvSpPr>
          <p:cNvPr id="14" name="TextBox 13">
            <a:extLst>
              <a:ext uri="{FF2B5EF4-FFF2-40B4-BE49-F238E27FC236}">
                <a16:creationId xmlns:a16="http://schemas.microsoft.com/office/drawing/2014/main" id="{020491DC-07F6-4035-ABD3-C797B5395AA3}"/>
              </a:ext>
            </a:extLst>
          </p:cNvPr>
          <p:cNvSpPr txBox="1"/>
          <p:nvPr/>
        </p:nvSpPr>
        <p:spPr>
          <a:xfrm>
            <a:off x="7046358" y="3348154"/>
            <a:ext cx="462579" cy="584775"/>
          </a:xfrm>
          <a:prstGeom prst="rect">
            <a:avLst/>
          </a:prstGeom>
          <a:noFill/>
        </p:spPr>
        <p:txBody>
          <a:bodyPr wrap="square" rtlCol="0">
            <a:spAutoFit/>
          </a:bodyPr>
          <a:lstStyle/>
          <a:p>
            <a:r>
              <a:rPr lang="en-AU" sz="3200" dirty="0">
                <a:solidFill>
                  <a:schemeClr val="bg1"/>
                </a:solidFill>
              </a:rPr>
              <a:t>%</a:t>
            </a:r>
          </a:p>
        </p:txBody>
      </p:sp>
    </p:spTree>
    <p:extLst>
      <p:ext uri="{BB962C8B-B14F-4D97-AF65-F5344CB8AC3E}">
        <p14:creationId xmlns:p14="http://schemas.microsoft.com/office/powerpoint/2010/main" val="71971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47733" y="502909"/>
            <a:ext cx="6749521" cy="944690"/>
          </a:xfrm>
        </p:spPr>
        <p:txBody>
          <a:bodyPr/>
          <a:lstStyle/>
          <a:p>
            <a:r>
              <a:rPr lang="en-AU" b="1" dirty="0">
                <a:solidFill>
                  <a:schemeClr val="bg1"/>
                </a:solidFill>
              </a:rPr>
              <a:t>Gen Y’s – who are they?</a:t>
            </a:r>
          </a:p>
        </p:txBody>
      </p:sp>
      <p:sp>
        <p:nvSpPr>
          <p:cNvPr id="3" name="Content Placeholder 2"/>
          <p:cNvSpPr>
            <a:spLocks noGrp="1"/>
          </p:cNvSpPr>
          <p:nvPr>
            <p:ph idx="1"/>
          </p:nvPr>
        </p:nvSpPr>
        <p:spPr>
          <a:xfrm>
            <a:off x="5049376" y="1564341"/>
            <a:ext cx="6638790" cy="4690533"/>
          </a:xfrm>
        </p:spPr>
        <p:txBody>
          <a:bodyPr>
            <a:noAutofit/>
          </a:bodyPr>
          <a:lstStyle/>
          <a:p>
            <a:r>
              <a:rPr lang="en-AU" sz="2400" dirty="0">
                <a:solidFill>
                  <a:schemeClr val="bg1"/>
                </a:solidFill>
              </a:rPr>
              <a:t>People born roughly between the years 1980 to the mid-1990’s (27-42 years of age)</a:t>
            </a:r>
          </a:p>
          <a:p>
            <a:r>
              <a:rPr lang="en-AU" sz="2400" dirty="0">
                <a:solidFill>
                  <a:schemeClr val="bg1"/>
                </a:solidFill>
              </a:rPr>
              <a:t>Gen Y’s are the children and grandchildren of the Baby Boomers and the best-educated and most materially well provided generation ever</a:t>
            </a:r>
          </a:p>
          <a:p>
            <a:r>
              <a:rPr lang="en-AU" sz="2400" dirty="0">
                <a:solidFill>
                  <a:schemeClr val="bg1"/>
                </a:solidFill>
              </a:rPr>
              <a:t>Gen Y’s are not the same as any other generations before them, they are more digital and technology savvy, have important social and environmental concerns, do not appear as career-driven as BB’s, harder to get into regional jobs, expect higher salaries, will change jobs regularly</a:t>
            </a:r>
          </a:p>
        </p:txBody>
      </p:sp>
      <p:pic>
        <p:nvPicPr>
          <p:cNvPr id="6" name="Picture 5">
            <a:extLst>
              <a:ext uri="{FF2B5EF4-FFF2-40B4-BE49-F238E27FC236}">
                <a16:creationId xmlns:a16="http://schemas.microsoft.com/office/drawing/2014/main" id="{F3E81E0B-CACA-49E1-B434-E522CD56AB48}"/>
              </a:ext>
            </a:extLst>
          </p:cNvPr>
          <p:cNvPicPr>
            <a:picLocks noChangeAspect="1"/>
          </p:cNvPicPr>
          <p:nvPr/>
        </p:nvPicPr>
        <p:blipFill>
          <a:blip r:embed="rId3"/>
          <a:stretch>
            <a:fillRect/>
          </a:stretch>
        </p:blipFill>
        <p:spPr>
          <a:xfrm>
            <a:off x="188933" y="603126"/>
            <a:ext cx="4191869" cy="2794579"/>
          </a:xfrm>
          <a:prstGeom prst="rect">
            <a:avLst/>
          </a:prstGeom>
        </p:spPr>
      </p:pic>
      <p:pic>
        <p:nvPicPr>
          <p:cNvPr id="7" name="Picture 6">
            <a:extLst>
              <a:ext uri="{FF2B5EF4-FFF2-40B4-BE49-F238E27FC236}">
                <a16:creationId xmlns:a16="http://schemas.microsoft.com/office/drawing/2014/main" id="{938CCA17-63C4-4E80-8928-1B9E441854C7}"/>
              </a:ext>
            </a:extLst>
          </p:cNvPr>
          <p:cNvPicPr>
            <a:picLocks noChangeAspect="1"/>
          </p:cNvPicPr>
          <p:nvPr/>
        </p:nvPicPr>
        <p:blipFill>
          <a:blip r:embed="rId4"/>
          <a:stretch>
            <a:fillRect/>
          </a:stretch>
        </p:blipFill>
        <p:spPr>
          <a:xfrm>
            <a:off x="188933" y="3575565"/>
            <a:ext cx="4331549" cy="2679309"/>
          </a:xfrm>
          <a:prstGeom prst="rect">
            <a:avLst/>
          </a:prstGeom>
        </p:spPr>
      </p:pic>
    </p:spTree>
    <p:extLst>
      <p:ext uri="{BB962C8B-B14F-4D97-AF65-F5344CB8AC3E}">
        <p14:creationId xmlns:p14="http://schemas.microsoft.com/office/powerpoint/2010/main" val="120467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0"/>
            <a:ext cx="9143999" cy="6858000"/>
          </a:xfrm>
          <a:prstGeom prst="rect">
            <a:avLst/>
          </a:prstGeom>
        </p:spPr>
      </p:pic>
    </p:spTree>
    <p:extLst>
      <p:ext uri="{BB962C8B-B14F-4D97-AF65-F5344CB8AC3E}">
        <p14:creationId xmlns:p14="http://schemas.microsoft.com/office/powerpoint/2010/main" val="530867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814" y="111968"/>
            <a:ext cx="8133182" cy="6099887"/>
          </a:xfrm>
          <a:prstGeom prst="rect">
            <a:avLst/>
          </a:prstGeom>
        </p:spPr>
      </p:pic>
      <p:sp>
        <p:nvSpPr>
          <p:cNvPr id="3" name="TextBox 2">
            <a:extLst>
              <a:ext uri="{FF2B5EF4-FFF2-40B4-BE49-F238E27FC236}">
                <a16:creationId xmlns:a16="http://schemas.microsoft.com/office/drawing/2014/main" id="{E6179AFF-C4E8-4DFD-8AAA-D2F3F9C7B727}"/>
              </a:ext>
            </a:extLst>
          </p:cNvPr>
          <p:cNvSpPr txBox="1"/>
          <p:nvPr/>
        </p:nvSpPr>
        <p:spPr>
          <a:xfrm>
            <a:off x="7371184" y="664316"/>
            <a:ext cx="3844213" cy="954107"/>
          </a:xfrm>
          <a:prstGeom prst="rect">
            <a:avLst/>
          </a:prstGeom>
          <a:noFill/>
        </p:spPr>
        <p:txBody>
          <a:bodyPr wrap="square" rtlCol="0">
            <a:spAutoFit/>
          </a:bodyPr>
          <a:lstStyle/>
          <a:p>
            <a:r>
              <a:rPr lang="en-AU" sz="2800" dirty="0">
                <a:solidFill>
                  <a:schemeClr val="bg1"/>
                </a:solidFill>
              </a:rPr>
              <a:t>Agribusinesses that ignore these differences</a:t>
            </a:r>
            <a:endParaRPr lang="en-AU" sz="2800" dirty="0"/>
          </a:p>
        </p:txBody>
      </p:sp>
      <p:sp>
        <p:nvSpPr>
          <p:cNvPr id="4" name="TextBox 3">
            <a:extLst>
              <a:ext uri="{FF2B5EF4-FFF2-40B4-BE49-F238E27FC236}">
                <a16:creationId xmlns:a16="http://schemas.microsoft.com/office/drawing/2014/main" id="{4D78AEB4-BF7F-4FAD-8496-1DB3C176BDB5}"/>
              </a:ext>
            </a:extLst>
          </p:cNvPr>
          <p:cNvSpPr txBox="1"/>
          <p:nvPr/>
        </p:nvSpPr>
        <p:spPr>
          <a:xfrm>
            <a:off x="7903029" y="2069478"/>
            <a:ext cx="3163078" cy="3170099"/>
          </a:xfrm>
          <a:prstGeom prst="rect">
            <a:avLst/>
          </a:prstGeom>
          <a:noFill/>
        </p:spPr>
        <p:txBody>
          <a:bodyPr wrap="square" rtlCol="0">
            <a:spAutoFit/>
          </a:bodyPr>
          <a:lstStyle/>
          <a:p>
            <a:pPr marL="285750" indent="-285750">
              <a:buFont typeface="Arial" panose="020B0604020202020204" pitchFamily="34" charset="0"/>
              <a:buChar char="•"/>
            </a:pPr>
            <a:r>
              <a:rPr lang="en-AU" sz="2000" dirty="0">
                <a:solidFill>
                  <a:schemeClr val="bg1"/>
                </a:solidFill>
              </a:rPr>
              <a:t>Will find it harder to attract people to their business</a:t>
            </a:r>
          </a:p>
          <a:p>
            <a:endParaRPr lang="en-AU" sz="2000" dirty="0">
              <a:solidFill>
                <a:schemeClr val="bg1"/>
              </a:solidFill>
            </a:endParaRPr>
          </a:p>
          <a:p>
            <a:pPr marL="285750" indent="-285750">
              <a:buFont typeface="Arial" panose="020B0604020202020204" pitchFamily="34" charset="0"/>
              <a:buChar char="•"/>
            </a:pPr>
            <a:r>
              <a:rPr lang="en-AU" sz="2000" dirty="0">
                <a:solidFill>
                  <a:schemeClr val="bg1"/>
                </a:solidFill>
              </a:rPr>
              <a:t>Will have a higher staff turnover as millennials move on to businesses more aligned to their wishes</a:t>
            </a:r>
          </a:p>
          <a:p>
            <a:endParaRPr lang="en-AU" sz="2000" dirty="0"/>
          </a:p>
        </p:txBody>
      </p:sp>
    </p:spTree>
    <p:extLst>
      <p:ext uri="{BB962C8B-B14F-4D97-AF65-F5344CB8AC3E}">
        <p14:creationId xmlns:p14="http://schemas.microsoft.com/office/powerpoint/2010/main" val="3160340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998DE0-2A0E-4955-9F31-0DFA29C8C222}"/>
              </a:ext>
            </a:extLst>
          </p:cNvPr>
          <p:cNvSpPr/>
          <p:nvPr/>
        </p:nvSpPr>
        <p:spPr>
          <a:xfrm>
            <a:off x="1439335" y="2516768"/>
            <a:ext cx="9600400" cy="1323439"/>
          </a:xfrm>
          <a:prstGeom prst="rect">
            <a:avLst/>
          </a:prstGeom>
        </p:spPr>
        <p:txBody>
          <a:bodyPr wrap="square">
            <a:spAutoFit/>
          </a:bodyPr>
          <a:lstStyle/>
          <a:p>
            <a:r>
              <a:rPr lang="en-AU" sz="4000" dirty="0">
                <a:solidFill>
                  <a:schemeClr val="bg1"/>
                </a:solidFill>
                <a:latin typeface="Helvetica" panose="020B0604020202020204" pitchFamily="34" charset="0"/>
              </a:rPr>
              <a:t>#2 - The Battle to Attract Young People to a Career in Agriculture</a:t>
            </a:r>
            <a:endParaRPr lang="en-AU" sz="4000" dirty="0">
              <a:solidFill>
                <a:schemeClr val="bg1"/>
              </a:solidFill>
            </a:endParaRPr>
          </a:p>
        </p:txBody>
      </p:sp>
      <p:sp>
        <p:nvSpPr>
          <p:cNvPr id="5" name="TextBox 4">
            <a:extLst>
              <a:ext uri="{FF2B5EF4-FFF2-40B4-BE49-F238E27FC236}">
                <a16:creationId xmlns:a16="http://schemas.microsoft.com/office/drawing/2014/main" id="{95741BA3-6F3F-40D4-83CD-35A2FE1DE1B7}"/>
              </a:ext>
            </a:extLst>
          </p:cNvPr>
          <p:cNvSpPr txBox="1"/>
          <p:nvPr/>
        </p:nvSpPr>
        <p:spPr>
          <a:xfrm>
            <a:off x="279400" y="238667"/>
            <a:ext cx="6096000" cy="369332"/>
          </a:xfrm>
          <a:prstGeom prst="rect">
            <a:avLst/>
          </a:prstGeom>
          <a:noFill/>
        </p:spPr>
        <p:txBody>
          <a:bodyPr wrap="square">
            <a:spAutoFit/>
          </a:bodyPr>
          <a:lstStyle/>
          <a:p>
            <a:r>
              <a:rPr lang="en-AU" sz="1800" dirty="0">
                <a:solidFill>
                  <a:schemeClr val="bg1"/>
                </a:solidFill>
                <a:latin typeface="Helvetica" panose="020B0604020202020204" pitchFamily="34" charset="0"/>
              </a:rPr>
              <a:t>Trends That Are Shaping the Talent Pool</a:t>
            </a:r>
            <a:endParaRPr lang="en-AU" sz="1800" dirty="0">
              <a:solidFill>
                <a:schemeClr val="bg1"/>
              </a:solidFill>
            </a:endParaRPr>
          </a:p>
        </p:txBody>
      </p:sp>
    </p:spTree>
    <p:extLst>
      <p:ext uri="{BB962C8B-B14F-4D97-AF65-F5344CB8AC3E}">
        <p14:creationId xmlns:p14="http://schemas.microsoft.com/office/powerpoint/2010/main" val="1271117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7D648-8A2D-4589-B7B8-D7492021D8E5}"/>
              </a:ext>
            </a:extLst>
          </p:cNvPr>
          <p:cNvSpPr>
            <a:spLocks noGrp="1"/>
          </p:cNvSpPr>
          <p:nvPr>
            <p:ph type="title"/>
          </p:nvPr>
        </p:nvSpPr>
        <p:spPr>
          <a:xfrm>
            <a:off x="1089212" y="67286"/>
            <a:ext cx="10515600" cy="522381"/>
          </a:xfrm>
        </p:spPr>
        <p:txBody>
          <a:bodyPr>
            <a:normAutofit/>
          </a:bodyPr>
          <a:lstStyle/>
          <a:p>
            <a:r>
              <a:rPr lang="en-US" sz="2000" dirty="0">
                <a:solidFill>
                  <a:schemeClr val="bg1"/>
                </a:solidFill>
              </a:rPr>
              <a:t>Commencing Domestic Students by Age Group and Broad Level of Course, Full Year 2020</a:t>
            </a:r>
            <a:endParaRPr lang="en-AU" sz="2000" dirty="0">
              <a:solidFill>
                <a:schemeClr val="bg1"/>
              </a:solidFill>
            </a:endParaRPr>
          </a:p>
        </p:txBody>
      </p:sp>
      <p:pic>
        <p:nvPicPr>
          <p:cNvPr id="6" name="Picture 5">
            <a:extLst>
              <a:ext uri="{FF2B5EF4-FFF2-40B4-BE49-F238E27FC236}">
                <a16:creationId xmlns:a16="http://schemas.microsoft.com/office/drawing/2014/main" id="{9C463452-4C44-4D93-91F0-24AAF6FB9D69}"/>
              </a:ext>
            </a:extLst>
          </p:cNvPr>
          <p:cNvPicPr>
            <a:picLocks noChangeAspect="1"/>
          </p:cNvPicPr>
          <p:nvPr/>
        </p:nvPicPr>
        <p:blipFill>
          <a:blip r:embed="rId2"/>
          <a:stretch>
            <a:fillRect/>
          </a:stretch>
        </p:blipFill>
        <p:spPr>
          <a:xfrm>
            <a:off x="1568823" y="582356"/>
            <a:ext cx="8399929" cy="5736139"/>
          </a:xfrm>
          <a:prstGeom prst="rect">
            <a:avLst/>
          </a:prstGeom>
        </p:spPr>
      </p:pic>
      <p:sp>
        <p:nvSpPr>
          <p:cNvPr id="7" name="TextBox 6">
            <a:extLst>
              <a:ext uri="{FF2B5EF4-FFF2-40B4-BE49-F238E27FC236}">
                <a16:creationId xmlns:a16="http://schemas.microsoft.com/office/drawing/2014/main" id="{798B9353-18FE-4F96-A5AA-98471E73153E}"/>
              </a:ext>
            </a:extLst>
          </p:cNvPr>
          <p:cNvSpPr txBox="1"/>
          <p:nvPr/>
        </p:nvSpPr>
        <p:spPr>
          <a:xfrm>
            <a:off x="503816" y="6329049"/>
            <a:ext cx="11376212" cy="461665"/>
          </a:xfrm>
          <a:prstGeom prst="rect">
            <a:avLst/>
          </a:prstGeom>
          <a:noFill/>
        </p:spPr>
        <p:txBody>
          <a:bodyPr wrap="square" rtlCol="0">
            <a:spAutoFit/>
          </a:bodyPr>
          <a:lstStyle/>
          <a:p>
            <a:r>
              <a:rPr lang="en-AU" sz="1200" dirty="0">
                <a:solidFill>
                  <a:schemeClr val="bg1"/>
                </a:solidFill>
              </a:rPr>
              <a:t>Australian Government Department of Education, Skills and Employment https://www.dese.gov.au/higher-education-statistics/student-data/selected-higher-education-statistics-2020-student-data-0</a:t>
            </a:r>
          </a:p>
        </p:txBody>
      </p:sp>
    </p:spTree>
    <p:extLst>
      <p:ext uri="{BB962C8B-B14F-4D97-AF65-F5344CB8AC3E}">
        <p14:creationId xmlns:p14="http://schemas.microsoft.com/office/powerpoint/2010/main" val="3133855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06B34-CD49-4A81-BE81-B046E583AB82}"/>
              </a:ext>
            </a:extLst>
          </p:cNvPr>
          <p:cNvSpPr>
            <a:spLocks noGrp="1"/>
          </p:cNvSpPr>
          <p:nvPr>
            <p:ph type="title"/>
          </p:nvPr>
        </p:nvSpPr>
        <p:spPr>
          <a:xfrm>
            <a:off x="838200" y="184067"/>
            <a:ext cx="10515600" cy="477557"/>
          </a:xfrm>
        </p:spPr>
        <p:txBody>
          <a:bodyPr>
            <a:normAutofit/>
          </a:bodyPr>
          <a:lstStyle/>
          <a:p>
            <a:r>
              <a:rPr lang="en-US" sz="2400" dirty="0">
                <a:solidFill>
                  <a:schemeClr val="bg1"/>
                </a:solidFill>
              </a:rPr>
              <a:t>Bachelor Degree Commencing Domestic Students by Field of Education 2001-2020</a:t>
            </a:r>
            <a:endParaRPr lang="en-AU" sz="2400" dirty="0"/>
          </a:p>
        </p:txBody>
      </p:sp>
      <p:pic>
        <p:nvPicPr>
          <p:cNvPr id="4" name="Picture 3">
            <a:extLst>
              <a:ext uri="{FF2B5EF4-FFF2-40B4-BE49-F238E27FC236}">
                <a16:creationId xmlns:a16="http://schemas.microsoft.com/office/drawing/2014/main" id="{AAB33381-326A-4377-8B9C-300408405A02}"/>
              </a:ext>
            </a:extLst>
          </p:cNvPr>
          <p:cNvPicPr>
            <a:picLocks noChangeAspect="1"/>
          </p:cNvPicPr>
          <p:nvPr/>
        </p:nvPicPr>
        <p:blipFill>
          <a:blip r:embed="rId2"/>
          <a:stretch>
            <a:fillRect/>
          </a:stretch>
        </p:blipFill>
        <p:spPr>
          <a:xfrm>
            <a:off x="489786" y="739877"/>
            <a:ext cx="10864014" cy="5736833"/>
          </a:xfrm>
          <a:prstGeom prst="rect">
            <a:avLst/>
          </a:prstGeom>
        </p:spPr>
      </p:pic>
    </p:spTree>
    <p:extLst>
      <p:ext uri="{BB962C8B-B14F-4D97-AF65-F5344CB8AC3E}">
        <p14:creationId xmlns:p14="http://schemas.microsoft.com/office/powerpoint/2010/main" val="772498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7A118-1701-4067-BFA7-A2CC6D230214}"/>
              </a:ext>
            </a:extLst>
          </p:cNvPr>
          <p:cNvSpPr>
            <a:spLocks noGrp="1"/>
          </p:cNvSpPr>
          <p:nvPr>
            <p:ph type="title"/>
          </p:nvPr>
        </p:nvSpPr>
        <p:spPr>
          <a:xfrm>
            <a:off x="1532964" y="93306"/>
            <a:ext cx="9820835" cy="382556"/>
          </a:xfrm>
        </p:spPr>
        <p:txBody>
          <a:bodyPr>
            <a:noAutofit/>
          </a:bodyPr>
          <a:lstStyle/>
          <a:p>
            <a:r>
              <a:rPr lang="en-US" sz="1800" dirty="0">
                <a:solidFill>
                  <a:schemeClr val="bg1"/>
                </a:solidFill>
              </a:rPr>
              <a:t>Bachelor Degree Commencing Domestic Students by Field of Education 2001-2020</a:t>
            </a:r>
            <a:endParaRPr lang="en-AU" sz="1800" dirty="0">
              <a:solidFill>
                <a:schemeClr val="bg1"/>
              </a:solidFill>
            </a:endParaRPr>
          </a:p>
        </p:txBody>
      </p:sp>
      <p:pic>
        <p:nvPicPr>
          <p:cNvPr id="4" name="Picture 3">
            <a:extLst>
              <a:ext uri="{FF2B5EF4-FFF2-40B4-BE49-F238E27FC236}">
                <a16:creationId xmlns:a16="http://schemas.microsoft.com/office/drawing/2014/main" id="{4EEF55F3-3CE6-4189-8314-79C64223AFD3}"/>
              </a:ext>
            </a:extLst>
          </p:cNvPr>
          <p:cNvPicPr>
            <a:picLocks noChangeAspect="1"/>
          </p:cNvPicPr>
          <p:nvPr/>
        </p:nvPicPr>
        <p:blipFill>
          <a:blip r:embed="rId2"/>
          <a:stretch>
            <a:fillRect/>
          </a:stretch>
        </p:blipFill>
        <p:spPr>
          <a:xfrm>
            <a:off x="368462" y="560582"/>
            <a:ext cx="11472085" cy="6061331"/>
          </a:xfrm>
          <a:prstGeom prst="rect">
            <a:avLst/>
          </a:prstGeom>
        </p:spPr>
      </p:pic>
    </p:spTree>
    <p:extLst>
      <p:ext uri="{BB962C8B-B14F-4D97-AF65-F5344CB8AC3E}">
        <p14:creationId xmlns:p14="http://schemas.microsoft.com/office/powerpoint/2010/main" val="392397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38E54-4C79-42FB-9E8D-A5F4DB95D7F5}"/>
              </a:ext>
            </a:extLst>
          </p:cNvPr>
          <p:cNvSpPr>
            <a:spLocks noGrp="1"/>
          </p:cNvSpPr>
          <p:nvPr>
            <p:ph type="title"/>
          </p:nvPr>
        </p:nvSpPr>
        <p:spPr>
          <a:xfrm>
            <a:off x="838200" y="253159"/>
            <a:ext cx="10515600" cy="316010"/>
          </a:xfrm>
        </p:spPr>
        <p:txBody>
          <a:bodyPr>
            <a:normAutofit fontScale="90000"/>
          </a:bodyPr>
          <a:lstStyle/>
          <a:p>
            <a:r>
              <a:rPr lang="en-US" sz="1600" dirty="0">
                <a:solidFill>
                  <a:schemeClr val="bg1"/>
                </a:solidFill>
              </a:rPr>
              <a:t>Agriculture &amp; Environment Proportion of Total Bachelor Degree Commencing Domestic Students by Field of Education 2001-2020</a:t>
            </a:r>
            <a:endParaRPr lang="en-AU" sz="1600" dirty="0"/>
          </a:p>
        </p:txBody>
      </p:sp>
      <p:pic>
        <p:nvPicPr>
          <p:cNvPr id="3" name="Picture 2">
            <a:extLst>
              <a:ext uri="{FF2B5EF4-FFF2-40B4-BE49-F238E27FC236}">
                <a16:creationId xmlns:a16="http://schemas.microsoft.com/office/drawing/2014/main" id="{50025458-CB89-4FBB-82F9-FF2D5E02A46B}"/>
              </a:ext>
            </a:extLst>
          </p:cNvPr>
          <p:cNvPicPr>
            <a:picLocks noChangeAspect="1"/>
          </p:cNvPicPr>
          <p:nvPr/>
        </p:nvPicPr>
        <p:blipFill>
          <a:blip r:embed="rId2"/>
          <a:stretch>
            <a:fillRect/>
          </a:stretch>
        </p:blipFill>
        <p:spPr>
          <a:xfrm>
            <a:off x="838200" y="569169"/>
            <a:ext cx="7174610" cy="6102850"/>
          </a:xfrm>
          <a:prstGeom prst="rect">
            <a:avLst/>
          </a:prstGeom>
        </p:spPr>
      </p:pic>
      <p:sp>
        <p:nvSpPr>
          <p:cNvPr id="4" name="TextBox 3">
            <a:extLst>
              <a:ext uri="{FF2B5EF4-FFF2-40B4-BE49-F238E27FC236}">
                <a16:creationId xmlns:a16="http://schemas.microsoft.com/office/drawing/2014/main" id="{DB615F1E-1C61-4182-895D-C52C7F80D018}"/>
              </a:ext>
            </a:extLst>
          </p:cNvPr>
          <p:cNvSpPr txBox="1"/>
          <p:nvPr/>
        </p:nvSpPr>
        <p:spPr>
          <a:xfrm>
            <a:off x="8429517" y="822507"/>
            <a:ext cx="3318933" cy="5016758"/>
          </a:xfrm>
          <a:prstGeom prst="rect">
            <a:avLst/>
          </a:prstGeom>
          <a:noFill/>
        </p:spPr>
        <p:txBody>
          <a:bodyPr wrap="square" rtlCol="0">
            <a:spAutoFit/>
          </a:bodyPr>
          <a:lstStyle/>
          <a:p>
            <a:pPr marL="285750" indent="-285750">
              <a:buFont typeface="Arial" panose="020B0604020202020204" pitchFamily="34" charset="0"/>
              <a:buChar char="•"/>
            </a:pPr>
            <a:r>
              <a:rPr lang="en-AU" sz="2000" dirty="0">
                <a:solidFill>
                  <a:schemeClr val="bg1"/>
                </a:solidFill>
              </a:rPr>
              <a:t>Of the 260,000 domestic students who selected an undergraduate degree course in 2020 </a:t>
            </a:r>
          </a:p>
          <a:p>
            <a:pPr marL="742950" lvl="1" indent="-285750">
              <a:buFont typeface="Arial" panose="020B0604020202020204" pitchFamily="34" charset="0"/>
              <a:buChar char="•"/>
            </a:pPr>
            <a:r>
              <a:rPr lang="en-AU" sz="2000" dirty="0">
                <a:solidFill>
                  <a:schemeClr val="bg1"/>
                </a:solidFill>
              </a:rPr>
              <a:t>3,613 were in this Agriculture, Environment &amp; Related Studies category </a:t>
            </a:r>
          </a:p>
          <a:p>
            <a:pPr marL="285750" indent="-285750">
              <a:buFont typeface="Arial" panose="020B0604020202020204" pitchFamily="34" charset="0"/>
              <a:buChar char="•"/>
            </a:pPr>
            <a:r>
              <a:rPr lang="en-AU" sz="2000" dirty="0">
                <a:solidFill>
                  <a:schemeClr val="bg1"/>
                </a:solidFill>
              </a:rPr>
              <a:t>This is 1.4% of the total students </a:t>
            </a:r>
          </a:p>
          <a:p>
            <a:pPr marL="285750" indent="-285750">
              <a:buFont typeface="Arial" panose="020B0604020202020204" pitchFamily="34" charset="0"/>
              <a:buChar char="•"/>
            </a:pPr>
            <a:r>
              <a:rPr lang="en-AU" sz="2000" dirty="0">
                <a:solidFill>
                  <a:schemeClr val="bg1"/>
                </a:solidFill>
              </a:rPr>
              <a:t>My estimate is that around 30%  of this category is Ag Science, giving about 1,084 who opted for agriculture </a:t>
            </a:r>
            <a:r>
              <a:rPr lang="en-AU" sz="2000" i="1" dirty="0">
                <a:solidFill>
                  <a:schemeClr val="bg1"/>
                </a:solidFill>
              </a:rPr>
              <a:t>per se</a:t>
            </a:r>
            <a:r>
              <a:rPr lang="en-AU" sz="2000" dirty="0">
                <a:solidFill>
                  <a:schemeClr val="bg1"/>
                </a:solidFill>
              </a:rPr>
              <a:t>, 0.42% of the total</a:t>
            </a:r>
          </a:p>
        </p:txBody>
      </p:sp>
    </p:spTree>
    <p:extLst>
      <p:ext uri="{BB962C8B-B14F-4D97-AF65-F5344CB8AC3E}">
        <p14:creationId xmlns:p14="http://schemas.microsoft.com/office/powerpoint/2010/main" val="142737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808080"/>
                                      </p:to>
                                    </p:animClr>
                                  </p:sub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808080"/>
                                      </p:to>
                                    </p:animClr>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7A118-1701-4067-BFA7-A2CC6D230214}"/>
              </a:ext>
            </a:extLst>
          </p:cNvPr>
          <p:cNvSpPr>
            <a:spLocks noGrp="1"/>
          </p:cNvSpPr>
          <p:nvPr>
            <p:ph type="title"/>
          </p:nvPr>
        </p:nvSpPr>
        <p:spPr>
          <a:xfrm>
            <a:off x="828738" y="485034"/>
            <a:ext cx="10423462" cy="769441"/>
          </a:xfrm>
        </p:spPr>
        <p:txBody>
          <a:bodyPr>
            <a:noAutofit/>
          </a:bodyPr>
          <a:lstStyle/>
          <a:p>
            <a:r>
              <a:rPr lang="en-US" sz="3600" b="1" dirty="0">
                <a:solidFill>
                  <a:schemeClr val="bg1"/>
                </a:solidFill>
              </a:rPr>
              <a:t>Is there any evidence of intervention strategies to arrest this decline in students enrolling in Ag Science?</a:t>
            </a:r>
            <a:endParaRPr lang="en-AU" sz="3600" b="1" dirty="0">
              <a:solidFill>
                <a:schemeClr val="bg1"/>
              </a:solidFill>
            </a:endParaRPr>
          </a:p>
        </p:txBody>
      </p:sp>
      <p:sp>
        <p:nvSpPr>
          <p:cNvPr id="5" name="TextBox 4">
            <a:extLst>
              <a:ext uri="{FF2B5EF4-FFF2-40B4-BE49-F238E27FC236}">
                <a16:creationId xmlns:a16="http://schemas.microsoft.com/office/drawing/2014/main" id="{3F52B706-BC49-45E8-A9E3-D4B3D63367AF}"/>
              </a:ext>
            </a:extLst>
          </p:cNvPr>
          <p:cNvSpPr txBox="1"/>
          <p:nvPr/>
        </p:nvSpPr>
        <p:spPr>
          <a:xfrm>
            <a:off x="1210478" y="1517795"/>
            <a:ext cx="9787721" cy="5262979"/>
          </a:xfrm>
          <a:prstGeom prst="rect">
            <a:avLst/>
          </a:prstGeom>
          <a:noFill/>
        </p:spPr>
        <p:txBody>
          <a:bodyPr wrap="square">
            <a:spAutoFit/>
          </a:bodyPr>
          <a:lstStyle/>
          <a:p>
            <a:pPr marL="285750" indent="-285750">
              <a:buFont typeface="Arial" panose="020B0604020202020204" pitchFamily="34" charset="0"/>
              <a:buChar char="•"/>
            </a:pPr>
            <a:r>
              <a:rPr lang="en-AU" sz="2800" dirty="0">
                <a:solidFill>
                  <a:schemeClr val="bg1"/>
                </a:solidFill>
              </a:rPr>
              <a:t>Agriculture is not competing effectively for the hearts and minds of young school children</a:t>
            </a:r>
          </a:p>
          <a:p>
            <a:pPr marL="285750" indent="-285750">
              <a:buFont typeface="Arial" panose="020B0604020202020204" pitchFamily="34" charset="0"/>
              <a:buChar char="•"/>
            </a:pPr>
            <a:endParaRPr lang="en-AU" sz="2800" dirty="0">
              <a:solidFill>
                <a:schemeClr val="bg1"/>
              </a:solidFill>
            </a:endParaRPr>
          </a:p>
          <a:p>
            <a:pPr marL="285750" indent="-285750">
              <a:buFont typeface="Arial" panose="020B0604020202020204" pitchFamily="34" charset="0"/>
              <a:buChar char="•"/>
            </a:pPr>
            <a:r>
              <a:rPr lang="en-AU" sz="2800" dirty="0">
                <a:solidFill>
                  <a:schemeClr val="bg1"/>
                </a:solidFill>
              </a:rPr>
              <a:t>The skills shortage in Australian agriculture has been the subject of a number of reports and Federal and State Parliamentary Enquiries</a:t>
            </a:r>
          </a:p>
          <a:p>
            <a:pPr marL="285750" indent="-285750">
              <a:buFont typeface="Arial" panose="020B0604020202020204" pitchFamily="34" charset="0"/>
              <a:buChar char="•"/>
            </a:pPr>
            <a:endParaRPr lang="en-AU" sz="2800" dirty="0">
              <a:solidFill>
                <a:schemeClr val="bg1"/>
              </a:solidFill>
            </a:endParaRPr>
          </a:p>
          <a:p>
            <a:pPr marL="285750" indent="-285750">
              <a:buFont typeface="Arial" panose="020B0604020202020204" pitchFamily="34" charset="0"/>
              <a:buChar char="•"/>
            </a:pPr>
            <a:r>
              <a:rPr lang="en-AU" sz="2800" dirty="0">
                <a:solidFill>
                  <a:schemeClr val="bg1"/>
                </a:solidFill>
              </a:rPr>
              <a:t>Over the twenty-year period from 2001 to 2021 the hard data shows that there is absolutely no evidence that there has been any effective intervention strategies to arrest this decline in students enrolling in ag science</a:t>
            </a:r>
          </a:p>
          <a:p>
            <a:endParaRPr lang="en-AU" sz="2800" b="1" dirty="0">
              <a:solidFill>
                <a:schemeClr val="bg1"/>
              </a:solidFill>
            </a:endParaRPr>
          </a:p>
        </p:txBody>
      </p:sp>
    </p:spTree>
    <p:extLst>
      <p:ext uri="{BB962C8B-B14F-4D97-AF65-F5344CB8AC3E}">
        <p14:creationId xmlns:p14="http://schemas.microsoft.com/office/powerpoint/2010/main" val="264415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1F656D-DA45-4309-887A-B742F8BA12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008" y="609547"/>
            <a:ext cx="5022804" cy="130128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a:extLst>
              <a:ext uri="{FF2B5EF4-FFF2-40B4-BE49-F238E27FC236}">
                <a16:creationId xmlns:a16="http://schemas.microsoft.com/office/drawing/2014/main" id="{C4AB4C1A-3EF7-4C9D-B3FD-86E5DC3557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3812" y="530431"/>
            <a:ext cx="5438775" cy="549592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1" name="TextBox 10">
            <a:extLst>
              <a:ext uri="{FF2B5EF4-FFF2-40B4-BE49-F238E27FC236}">
                <a16:creationId xmlns:a16="http://schemas.microsoft.com/office/drawing/2014/main" id="{D6792475-FFF1-4E90-8B85-343E5B0BB5D3}"/>
              </a:ext>
            </a:extLst>
          </p:cNvPr>
          <p:cNvSpPr txBox="1"/>
          <p:nvPr/>
        </p:nvSpPr>
        <p:spPr>
          <a:xfrm>
            <a:off x="2969109" y="2464829"/>
            <a:ext cx="3513587" cy="3970318"/>
          </a:xfrm>
          <a:prstGeom prst="rect">
            <a:avLst/>
          </a:prstGeom>
          <a:noFill/>
        </p:spPr>
        <p:txBody>
          <a:bodyPr wrap="square" rtlCol="0">
            <a:spAutoFit/>
          </a:bodyPr>
          <a:lstStyle/>
          <a:p>
            <a:pPr marL="285750" indent="-285750">
              <a:buFont typeface="Arial" panose="020B0604020202020204" pitchFamily="34" charset="0"/>
              <a:buChar char="•"/>
            </a:pPr>
            <a:r>
              <a:rPr lang="en-AU" dirty="0">
                <a:solidFill>
                  <a:schemeClr val="bg1"/>
                </a:solidFill>
              </a:rPr>
              <a:t>A leading agribusiness recruitment company for over 40 years</a:t>
            </a:r>
          </a:p>
          <a:p>
            <a:pPr marL="285750" indent="-285750">
              <a:buFont typeface="Arial" panose="020B0604020202020204" pitchFamily="34" charset="0"/>
              <a:buChar char="•"/>
            </a:pPr>
            <a:r>
              <a:rPr lang="en-AU" dirty="0">
                <a:solidFill>
                  <a:schemeClr val="bg1"/>
                </a:solidFill>
              </a:rPr>
              <a:t>We are people who have worked in the agrifood industry during our careers</a:t>
            </a:r>
          </a:p>
          <a:p>
            <a:pPr marL="285750" indent="-285750">
              <a:buFont typeface="Arial" panose="020B0604020202020204" pitchFamily="34" charset="0"/>
              <a:buChar char="•"/>
            </a:pPr>
            <a:r>
              <a:rPr lang="en-AU" dirty="0">
                <a:solidFill>
                  <a:schemeClr val="bg1"/>
                </a:solidFill>
              </a:rPr>
              <a:t>We support the agribusiness sector, including sponsoring and attending university career events</a:t>
            </a:r>
          </a:p>
          <a:p>
            <a:pPr marL="285750" indent="-285750">
              <a:buFont typeface="Arial" panose="020B0604020202020204" pitchFamily="34" charset="0"/>
              <a:buChar char="•"/>
            </a:pPr>
            <a:r>
              <a:rPr lang="en-AU" dirty="0">
                <a:solidFill>
                  <a:schemeClr val="bg1"/>
                </a:solidFill>
              </a:rPr>
              <a:t>We publish regular Agribusiness Salary &amp; Trend Reports that look at what’s happening on the people side of the industry</a:t>
            </a:r>
          </a:p>
        </p:txBody>
      </p:sp>
      <p:pic>
        <p:nvPicPr>
          <p:cNvPr id="13" name="Picture 12">
            <a:extLst>
              <a:ext uri="{FF2B5EF4-FFF2-40B4-BE49-F238E27FC236}">
                <a16:creationId xmlns:a16="http://schemas.microsoft.com/office/drawing/2014/main" id="{B44BFCFE-1EA9-42B7-A149-795FC5BCA871}"/>
              </a:ext>
            </a:extLst>
          </p:cNvPr>
          <p:cNvPicPr>
            <a:picLocks noChangeAspect="1"/>
          </p:cNvPicPr>
          <p:nvPr/>
        </p:nvPicPr>
        <p:blipFill>
          <a:blip r:embed="rId4"/>
          <a:stretch>
            <a:fillRect/>
          </a:stretch>
        </p:blipFill>
        <p:spPr>
          <a:xfrm rot="20350400">
            <a:off x="352651" y="2813718"/>
            <a:ext cx="2286692" cy="3323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23733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998DE0-2A0E-4955-9F31-0DFA29C8C222}"/>
              </a:ext>
            </a:extLst>
          </p:cNvPr>
          <p:cNvSpPr/>
          <p:nvPr/>
        </p:nvSpPr>
        <p:spPr>
          <a:xfrm>
            <a:off x="1456269" y="2440569"/>
            <a:ext cx="9600400" cy="1323439"/>
          </a:xfrm>
          <a:prstGeom prst="rect">
            <a:avLst/>
          </a:prstGeom>
        </p:spPr>
        <p:txBody>
          <a:bodyPr wrap="square">
            <a:spAutoFit/>
          </a:bodyPr>
          <a:lstStyle/>
          <a:p>
            <a:r>
              <a:rPr lang="en-AU" sz="4000" dirty="0">
                <a:solidFill>
                  <a:schemeClr val="bg1"/>
                </a:solidFill>
                <a:latin typeface="Helvetica" panose="020B0604020202020204" pitchFamily="34" charset="0"/>
              </a:rPr>
              <a:t>#3 - Remuneration – a Barrier to Attracting Future Talent to Agribusiness</a:t>
            </a:r>
            <a:endParaRPr lang="en-AU" sz="4000" dirty="0">
              <a:solidFill>
                <a:schemeClr val="bg1"/>
              </a:solidFill>
            </a:endParaRPr>
          </a:p>
        </p:txBody>
      </p:sp>
      <p:sp>
        <p:nvSpPr>
          <p:cNvPr id="4" name="TextBox 3">
            <a:extLst>
              <a:ext uri="{FF2B5EF4-FFF2-40B4-BE49-F238E27FC236}">
                <a16:creationId xmlns:a16="http://schemas.microsoft.com/office/drawing/2014/main" id="{26F0BA7C-86A5-4087-911F-3C1BCEC08138}"/>
              </a:ext>
            </a:extLst>
          </p:cNvPr>
          <p:cNvSpPr txBox="1"/>
          <p:nvPr/>
        </p:nvSpPr>
        <p:spPr>
          <a:xfrm>
            <a:off x="160469" y="187867"/>
            <a:ext cx="6096000" cy="369332"/>
          </a:xfrm>
          <a:prstGeom prst="rect">
            <a:avLst/>
          </a:prstGeom>
          <a:noFill/>
        </p:spPr>
        <p:txBody>
          <a:bodyPr wrap="square">
            <a:spAutoFit/>
          </a:bodyPr>
          <a:lstStyle/>
          <a:p>
            <a:r>
              <a:rPr lang="en-AU" sz="1800" dirty="0">
                <a:solidFill>
                  <a:schemeClr val="bg1"/>
                </a:solidFill>
                <a:latin typeface="Helvetica" panose="020B0604020202020204" pitchFamily="34" charset="0"/>
              </a:rPr>
              <a:t>Trends That Are Shaping the Talent Pool</a:t>
            </a:r>
            <a:endParaRPr lang="en-AU" sz="1800" dirty="0">
              <a:solidFill>
                <a:schemeClr val="bg1"/>
              </a:solidFill>
            </a:endParaRPr>
          </a:p>
        </p:txBody>
      </p:sp>
    </p:spTree>
    <p:extLst>
      <p:ext uri="{BB962C8B-B14F-4D97-AF65-F5344CB8AC3E}">
        <p14:creationId xmlns:p14="http://schemas.microsoft.com/office/powerpoint/2010/main" val="172394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A33CB6-B1DF-4AE4-A90A-358E0DEA2A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5600" y="1422399"/>
            <a:ext cx="7859136" cy="4850131"/>
          </a:xfrm>
          <a:prstGeom prst="rect">
            <a:avLst/>
          </a:prstGeom>
          <a:noFill/>
        </p:spPr>
      </p:pic>
      <p:sp>
        <p:nvSpPr>
          <p:cNvPr id="3" name="TextBox 2">
            <a:extLst>
              <a:ext uri="{FF2B5EF4-FFF2-40B4-BE49-F238E27FC236}">
                <a16:creationId xmlns:a16="http://schemas.microsoft.com/office/drawing/2014/main" id="{15D944D0-F7B6-43CE-B541-E9BA4595FC84}"/>
              </a:ext>
            </a:extLst>
          </p:cNvPr>
          <p:cNvSpPr txBox="1"/>
          <p:nvPr/>
        </p:nvSpPr>
        <p:spPr>
          <a:xfrm>
            <a:off x="1185332" y="289441"/>
            <a:ext cx="10320867" cy="863250"/>
          </a:xfrm>
          <a:prstGeom prst="rect">
            <a:avLst/>
          </a:prstGeom>
          <a:noFill/>
        </p:spPr>
        <p:txBody>
          <a:bodyPr wrap="square" rtlCol="0">
            <a:spAutoFit/>
          </a:bodyPr>
          <a:lstStyle/>
          <a:p>
            <a:pPr marL="457200" algn="just">
              <a:lnSpc>
                <a:spcPct val="107000"/>
              </a:lnSpc>
              <a:spcAft>
                <a:spcPts val="800"/>
              </a:spcAft>
            </a:pP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Average advertised relative salary levels in the Seek Farming jobs category from 2012 to September 2021 (Index is 100=2012). </a:t>
            </a:r>
            <a:endParaRPr lang="en-AU"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FBF0030-FC83-4D7C-B802-49687322CED2}"/>
              </a:ext>
            </a:extLst>
          </p:cNvPr>
          <p:cNvSpPr txBox="1"/>
          <p:nvPr/>
        </p:nvSpPr>
        <p:spPr>
          <a:xfrm>
            <a:off x="8421345" y="1607832"/>
            <a:ext cx="3268134" cy="4247317"/>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chemeClr val="bg1"/>
                </a:solidFill>
                <a:effectLst/>
                <a:latin typeface="Times New Roman" panose="02020603050405020304" pitchFamily="18" charset="0"/>
                <a:ea typeface="Calibri" panose="020F0502020204030204" pitchFamily="34" charset="0"/>
              </a:rPr>
              <a:t>Since 2012 the Seek average advertised salary level has risen by approximately 15% to the end of 2019, giving an average salary increase of 2%/ annum </a:t>
            </a:r>
          </a:p>
          <a:p>
            <a:pPr marL="285750" indent="-285750">
              <a:buFont typeface="Arial" panose="020B0604020202020204" pitchFamily="34" charset="0"/>
              <a:buChar char="•"/>
            </a:pPr>
            <a:r>
              <a:rPr lang="en-US" sz="1800" dirty="0">
                <a:solidFill>
                  <a:schemeClr val="bg1"/>
                </a:solidFill>
                <a:effectLst/>
                <a:latin typeface="Times New Roman" panose="02020603050405020304" pitchFamily="18" charset="0"/>
                <a:ea typeface="Calibri" panose="020F0502020204030204" pitchFamily="34" charset="0"/>
              </a:rPr>
              <a:t>This rate of salary increase is only just keeping up with the average inflation of around 2%/annum, indicating that real agricultural and farming salaries in Australia have not actually increased over the last decade when adjusted for inflation </a:t>
            </a:r>
          </a:p>
        </p:txBody>
      </p:sp>
    </p:spTree>
    <p:extLst>
      <p:ext uri="{BB962C8B-B14F-4D97-AF65-F5344CB8AC3E}">
        <p14:creationId xmlns:p14="http://schemas.microsoft.com/office/powerpoint/2010/main" val="127119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C7FB-4C3A-4058-98EB-7BB2B0BECAAB}"/>
              </a:ext>
            </a:extLst>
          </p:cNvPr>
          <p:cNvSpPr>
            <a:spLocks noGrp="1"/>
          </p:cNvSpPr>
          <p:nvPr>
            <p:ph type="title"/>
          </p:nvPr>
        </p:nvSpPr>
        <p:spPr>
          <a:xfrm>
            <a:off x="1057761" y="1424567"/>
            <a:ext cx="10515600" cy="3794125"/>
          </a:xfrm>
        </p:spPr>
        <p:txBody>
          <a:bodyPr>
            <a:normAutofit fontScale="90000"/>
          </a:bodyPr>
          <a:lstStyle/>
          <a:p>
            <a:r>
              <a:rPr lang="en-US" dirty="0">
                <a:solidFill>
                  <a:schemeClr val="bg1"/>
                </a:solidFill>
                <a:latin typeface="Times New Roman" panose="02020603050405020304" pitchFamily="18" charset="0"/>
              </a:rPr>
              <a:t>There will need to be greater flexibility in remuneration levels to attract talent to the agribusiness sector</a:t>
            </a:r>
            <a:br>
              <a:rPr lang="en-AU" dirty="0">
                <a:solidFill>
                  <a:schemeClr val="bg1"/>
                </a:solidFill>
              </a:rPr>
            </a:br>
            <a:endParaRPr lang="en-AU" dirty="0"/>
          </a:p>
        </p:txBody>
      </p:sp>
    </p:spTree>
    <p:extLst>
      <p:ext uri="{BB962C8B-B14F-4D97-AF65-F5344CB8AC3E}">
        <p14:creationId xmlns:p14="http://schemas.microsoft.com/office/powerpoint/2010/main" val="1918424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998DE0-2A0E-4955-9F31-0DFA29C8C222}"/>
              </a:ext>
            </a:extLst>
          </p:cNvPr>
          <p:cNvSpPr/>
          <p:nvPr/>
        </p:nvSpPr>
        <p:spPr>
          <a:xfrm>
            <a:off x="1295800" y="2428474"/>
            <a:ext cx="9600400" cy="1323439"/>
          </a:xfrm>
          <a:prstGeom prst="rect">
            <a:avLst/>
          </a:prstGeom>
        </p:spPr>
        <p:txBody>
          <a:bodyPr wrap="square">
            <a:spAutoFit/>
          </a:bodyPr>
          <a:lstStyle/>
          <a:p>
            <a:r>
              <a:rPr lang="en-AU" sz="4000" dirty="0">
                <a:solidFill>
                  <a:schemeClr val="bg1"/>
                </a:solidFill>
                <a:latin typeface="Helvetica" panose="020B0604020202020204" pitchFamily="34" charset="0"/>
              </a:rPr>
              <a:t>#4 - Changes in the gender ratio of Ag graduates</a:t>
            </a:r>
            <a:endParaRPr lang="en-AU" sz="4000" dirty="0">
              <a:solidFill>
                <a:schemeClr val="bg1"/>
              </a:solidFill>
            </a:endParaRPr>
          </a:p>
        </p:txBody>
      </p:sp>
      <p:sp>
        <p:nvSpPr>
          <p:cNvPr id="4" name="TextBox 3">
            <a:extLst>
              <a:ext uri="{FF2B5EF4-FFF2-40B4-BE49-F238E27FC236}">
                <a16:creationId xmlns:a16="http://schemas.microsoft.com/office/drawing/2014/main" id="{26F0BA7C-86A5-4087-911F-3C1BCEC08138}"/>
              </a:ext>
            </a:extLst>
          </p:cNvPr>
          <p:cNvSpPr txBox="1"/>
          <p:nvPr/>
        </p:nvSpPr>
        <p:spPr>
          <a:xfrm>
            <a:off x="160469" y="187867"/>
            <a:ext cx="6096000" cy="369332"/>
          </a:xfrm>
          <a:prstGeom prst="rect">
            <a:avLst/>
          </a:prstGeom>
          <a:noFill/>
        </p:spPr>
        <p:txBody>
          <a:bodyPr wrap="square">
            <a:spAutoFit/>
          </a:bodyPr>
          <a:lstStyle/>
          <a:p>
            <a:r>
              <a:rPr lang="en-AU" sz="1800" dirty="0">
                <a:solidFill>
                  <a:schemeClr val="bg1"/>
                </a:solidFill>
                <a:latin typeface="Helvetica" panose="020B0604020202020204" pitchFamily="34" charset="0"/>
              </a:rPr>
              <a:t>Trends That Are Shaping the Talent Pool</a:t>
            </a:r>
            <a:endParaRPr lang="en-AU" sz="1800" dirty="0">
              <a:solidFill>
                <a:schemeClr val="bg1"/>
              </a:solidFill>
            </a:endParaRPr>
          </a:p>
        </p:txBody>
      </p:sp>
    </p:spTree>
    <p:extLst>
      <p:ext uri="{BB962C8B-B14F-4D97-AF65-F5344CB8AC3E}">
        <p14:creationId xmlns:p14="http://schemas.microsoft.com/office/powerpoint/2010/main" val="12711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nleigh Johnson 19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472" y="996060"/>
            <a:ext cx="3962400" cy="32004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87151" y="1011682"/>
            <a:ext cx="1683376" cy="1754326"/>
          </a:xfrm>
          <a:prstGeom prst="rect">
            <a:avLst/>
          </a:prstGeom>
          <a:noFill/>
        </p:spPr>
        <p:txBody>
          <a:bodyPr wrap="square" rtlCol="0">
            <a:spAutoFit/>
          </a:bodyPr>
          <a:lstStyle/>
          <a:p>
            <a:r>
              <a:rPr lang="en-AU" b="1" dirty="0" err="1">
                <a:solidFill>
                  <a:schemeClr val="bg1"/>
                </a:solidFill>
              </a:rPr>
              <a:t>Vinleigh</a:t>
            </a:r>
            <a:r>
              <a:rPr lang="en-AU" b="1" dirty="0">
                <a:solidFill>
                  <a:schemeClr val="bg1"/>
                </a:solidFill>
              </a:rPr>
              <a:t> Johnson</a:t>
            </a:r>
            <a:r>
              <a:rPr lang="en-AU" dirty="0">
                <a:solidFill>
                  <a:schemeClr val="bg1"/>
                </a:solidFill>
              </a:rPr>
              <a:t> was the only woman in final year Agriculture in 1954</a:t>
            </a:r>
          </a:p>
        </p:txBody>
      </p:sp>
      <p:pic>
        <p:nvPicPr>
          <p:cNvPr id="1028" name="Picture 4" descr="http://nnimgt-a.akamaihd.net/transform/v1/crop/frm/33eGJqVtdkMutBjF487zmLw/db88423e-fa73-49e2-82ff-10f54dc1bbb6.JPG/r0_0_5184_3456_w1200_h678_fma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998" y="1888845"/>
            <a:ext cx="4970530" cy="3313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66715" y="5473521"/>
            <a:ext cx="4211392" cy="923330"/>
          </a:xfrm>
          <a:prstGeom prst="rect">
            <a:avLst/>
          </a:prstGeom>
          <a:noFill/>
        </p:spPr>
        <p:txBody>
          <a:bodyPr wrap="square" rtlCol="0">
            <a:spAutoFit/>
          </a:bodyPr>
          <a:lstStyle/>
          <a:p>
            <a:r>
              <a:rPr lang="en-AU" dirty="0">
                <a:solidFill>
                  <a:schemeClr val="bg1"/>
                </a:solidFill>
              </a:rPr>
              <a:t>Now more than 50% of all university agricultural science and veterinary science graduates are women</a:t>
            </a:r>
          </a:p>
        </p:txBody>
      </p:sp>
      <p:sp>
        <p:nvSpPr>
          <p:cNvPr id="2" name="Oval 1"/>
          <p:cNvSpPr/>
          <p:nvPr/>
        </p:nvSpPr>
        <p:spPr>
          <a:xfrm>
            <a:off x="2173489" y="2291082"/>
            <a:ext cx="386366" cy="43949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70686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090F330-88A2-4771-A2EE-0762103BB9C3}"/>
              </a:ext>
            </a:extLst>
          </p:cNvPr>
          <p:cNvSpPr/>
          <p:nvPr/>
        </p:nvSpPr>
        <p:spPr>
          <a:xfrm>
            <a:off x="1850315" y="2710927"/>
            <a:ext cx="7670203" cy="559398"/>
          </a:xfrm>
          <a:prstGeom prst="roundRect">
            <a:avLst/>
          </a:prstGeom>
          <a:solidFill>
            <a:schemeClr val="bg1">
              <a:lumMod val="8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noFill/>
            </a:endParaRPr>
          </a:p>
        </p:txBody>
      </p:sp>
      <p:pic>
        <p:nvPicPr>
          <p:cNvPr id="6" name="Picture 5">
            <a:extLst>
              <a:ext uri="{FF2B5EF4-FFF2-40B4-BE49-F238E27FC236}">
                <a16:creationId xmlns:a16="http://schemas.microsoft.com/office/drawing/2014/main" id="{04488F0D-23F5-4FFC-A07B-ACEAC8E1F4A0}"/>
              </a:ext>
            </a:extLst>
          </p:cNvPr>
          <p:cNvPicPr>
            <a:picLocks noChangeAspect="1"/>
          </p:cNvPicPr>
          <p:nvPr/>
        </p:nvPicPr>
        <p:blipFill>
          <a:blip r:embed="rId2"/>
          <a:stretch>
            <a:fillRect/>
          </a:stretch>
        </p:blipFill>
        <p:spPr>
          <a:xfrm>
            <a:off x="1667434" y="549609"/>
            <a:ext cx="7971417" cy="5749020"/>
          </a:xfrm>
          <a:prstGeom prst="rect">
            <a:avLst/>
          </a:prstGeom>
        </p:spPr>
      </p:pic>
      <p:sp>
        <p:nvSpPr>
          <p:cNvPr id="7" name="TextBox 6">
            <a:extLst>
              <a:ext uri="{FF2B5EF4-FFF2-40B4-BE49-F238E27FC236}">
                <a16:creationId xmlns:a16="http://schemas.microsoft.com/office/drawing/2014/main" id="{79D740FB-29C7-49B6-B844-9523B18AC04F}"/>
              </a:ext>
            </a:extLst>
          </p:cNvPr>
          <p:cNvSpPr txBox="1"/>
          <p:nvPr/>
        </p:nvSpPr>
        <p:spPr>
          <a:xfrm>
            <a:off x="2259106" y="86061"/>
            <a:ext cx="7261412" cy="369332"/>
          </a:xfrm>
          <a:prstGeom prst="rect">
            <a:avLst/>
          </a:prstGeom>
          <a:noFill/>
        </p:spPr>
        <p:txBody>
          <a:bodyPr wrap="square" rtlCol="0">
            <a:spAutoFit/>
          </a:bodyPr>
          <a:lstStyle/>
          <a:p>
            <a:r>
              <a:rPr lang="en-US" b="1" i="0" dirty="0">
                <a:solidFill>
                  <a:schemeClr val="bg1"/>
                </a:solidFill>
                <a:effectLst/>
                <a:latin typeface="OpenSans"/>
              </a:rPr>
              <a:t>Gender composition of domestic enrolments by field of study, 2007-2017</a:t>
            </a:r>
            <a:endParaRPr lang="en-AU" b="1" dirty="0">
              <a:solidFill>
                <a:schemeClr val="bg1"/>
              </a:solidFill>
            </a:endParaRPr>
          </a:p>
        </p:txBody>
      </p:sp>
      <p:sp>
        <p:nvSpPr>
          <p:cNvPr id="8" name="TextBox 7">
            <a:extLst>
              <a:ext uri="{FF2B5EF4-FFF2-40B4-BE49-F238E27FC236}">
                <a16:creationId xmlns:a16="http://schemas.microsoft.com/office/drawing/2014/main" id="{347307AD-A7AB-4FC0-9A48-1DEB8077E678}"/>
              </a:ext>
            </a:extLst>
          </p:cNvPr>
          <p:cNvSpPr txBox="1"/>
          <p:nvPr/>
        </p:nvSpPr>
        <p:spPr>
          <a:xfrm>
            <a:off x="1667435" y="6308391"/>
            <a:ext cx="8068236" cy="276999"/>
          </a:xfrm>
          <a:prstGeom prst="rect">
            <a:avLst/>
          </a:prstGeom>
          <a:noFill/>
        </p:spPr>
        <p:txBody>
          <a:bodyPr wrap="square" rtlCol="0">
            <a:spAutoFit/>
          </a:bodyPr>
          <a:lstStyle/>
          <a:p>
            <a:r>
              <a:rPr lang="en-AU" sz="1200" dirty="0">
                <a:solidFill>
                  <a:schemeClr val="bg1"/>
                </a:solidFill>
              </a:rPr>
              <a:t>https://www.wgea.gov.au/publications/higher-education-enrolments-and-graduate-labour-market-statistics#enrolments</a:t>
            </a:r>
          </a:p>
        </p:txBody>
      </p:sp>
      <p:sp>
        <p:nvSpPr>
          <p:cNvPr id="10" name="TextBox 9">
            <a:extLst>
              <a:ext uri="{FF2B5EF4-FFF2-40B4-BE49-F238E27FC236}">
                <a16:creationId xmlns:a16="http://schemas.microsoft.com/office/drawing/2014/main" id="{2304E9CD-DE9D-42E0-A489-7D76B884E33D}"/>
              </a:ext>
            </a:extLst>
          </p:cNvPr>
          <p:cNvSpPr txBox="1"/>
          <p:nvPr/>
        </p:nvSpPr>
        <p:spPr>
          <a:xfrm>
            <a:off x="1850315" y="2743201"/>
            <a:ext cx="7670203" cy="559398"/>
          </a:xfrm>
          <a:prstGeom prst="rect">
            <a:avLst/>
          </a:prstGeom>
          <a:noFill/>
          <a:ln w="38100">
            <a:solidFill>
              <a:schemeClr val="tx1"/>
            </a:solidFill>
          </a:ln>
        </p:spPr>
        <p:txBody>
          <a:bodyPr wrap="square" rtlCol="0">
            <a:spAutoFit/>
          </a:bodyPr>
          <a:lstStyle/>
          <a:p>
            <a:endParaRPr lang="en-AU" dirty="0"/>
          </a:p>
        </p:txBody>
      </p:sp>
    </p:spTree>
    <p:extLst>
      <p:ext uri="{BB962C8B-B14F-4D97-AF65-F5344CB8AC3E}">
        <p14:creationId xmlns:p14="http://schemas.microsoft.com/office/powerpoint/2010/main" val="430006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http://sydney.edu.au/arms/archives/history/images/VetSc19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823" y="737328"/>
            <a:ext cx="10320507" cy="57563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50084" y="90997"/>
            <a:ext cx="9067800" cy="646331"/>
          </a:xfrm>
          <a:prstGeom prst="rect">
            <a:avLst/>
          </a:prstGeom>
          <a:noFill/>
        </p:spPr>
        <p:txBody>
          <a:bodyPr wrap="square" rtlCol="0">
            <a:spAutoFit/>
          </a:bodyPr>
          <a:lstStyle/>
          <a:p>
            <a:r>
              <a:rPr lang="en-AU" dirty="0">
                <a:solidFill>
                  <a:schemeClr val="bg1"/>
                </a:solidFill>
              </a:rPr>
              <a:t>1989 – photo of 39 women who received their Bachelor of Veterinary Science degrees in 1989, the first year women out-numbered men</a:t>
            </a:r>
          </a:p>
        </p:txBody>
      </p:sp>
    </p:spTree>
    <p:extLst>
      <p:ext uri="{BB962C8B-B14F-4D97-AF65-F5344CB8AC3E}">
        <p14:creationId xmlns:p14="http://schemas.microsoft.com/office/powerpoint/2010/main" val="106450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4C573-9723-4DA5-B8B1-E5F91CE134AD}"/>
              </a:ext>
            </a:extLst>
          </p:cNvPr>
          <p:cNvSpPr>
            <a:spLocks noGrp="1"/>
          </p:cNvSpPr>
          <p:nvPr>
            <p:ph type="title"/>
          </p:nvPr>
        </p:nvSpPr>
        <p:spPr>
          <a:xfrm>
            <a:off x="1931985" y="326571"/>
            <a:ext cx="9377264" cy="559836"/>
          </a:xfrm>
        </p:spPr>
        <p:txBody>
          <a:bodyPr>
            <a:noAutofit/>
          </a:bodyPr>
          <a:lstStyle/>
          <a:p>
            <a:r>
              <a:rPr lang="en-AU" sz="2400" b="1" dirty="0">
                <a:solidFill>
                  <a:schemeClr val="bg1"/>
                </a:solidFill>
              </a:rPr>
              <a:t>Placements Across All Roles Over the last Five Years </a:t>
            </a:r>
            <a:br>
              <a:rPr lang="en-AU" sz="2400" b="1" dirty="0">
                <a:solidFill>
                  <a:schemeClr val="bg1"/>
                </a:solidFill>
              </a:rPr>
            </a:br>
            <a:r>
              <a:rPr lang="en-AU" sz="2400" b="1" dirty="0">
                <a:solidFill>
                  <a:schemeClr val="bg1"/>
                </a:solidFill>
              </a:rPr>
              <a:t>(Agricultural Appointments, internal data, 2017-2022</a:t>
            </a:r>
            <a:endParaRPr lang="en-AU" sz="2400" b="1" dirty="0"/>
          </a:p>
        </p:txBody>
      </p:sp>
      <p:graphicFrame>
        <p:nvGraphicFramePr>
          <p:cNvPr id="3" name="Chart 2">
            <a:extLst>
              <a:ext uri="{FF2B5EF4-FFF2-40B4-BE49-F238E27FC236}">
                <a16:creationId xmlns:a16="http://schemas.microsoft.com/office/drawing/2014/main" id="{C68F2F9E-68B8-490D-9306-89B6EBD5667A}"/>
              </a:ext>
            </a:extLst>
          </p:cNvPr>
          <p:cNvGraphicFramePr>
            <a:graphicFrameLocks/>
          </p:cNvGraphicFramePr>
          <p:nvPr>
            <p:extLst>
              <p:ext uri="{D42A27DB-BD31-4B8C-83A1-F6EECF244321}">
                <p14:modId xmlns:p14="http://schemas.microsoft.com/office/powerpoint/2010/main" val="2442457256"/>
              </p:ext>
            </p:extLst>
          </p:nvPr>
        </p:nvGraphicFramePr>
        <p:xfrm>
          <a:off x="537882" y="1151067"/>
          <a:ext cx="10897497" cy="51974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3459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06ACC0F9-84BB-46E0-B1ED-3EEFC6E4A995}"/>
              </a:ext>
            </a:extLst>
          </p:cNvPr>
          <p:cNvGraphicFramePr/>
          <p:nvPr>
            <p:extLst>
              <p:ext uri="{D42A27DB-BD31-4B8C-83A1-F6EECF244321}">
                <p14:modId xmlns:p14="http://schemas.microsoft.com/office/powerpoint/2010/main" val="3306117285"/>
              </p:ext>
            </p:extLst>
          </p:nvPr>
        </p:nvGraphicFramePr>
        <p:xfrm>
          <a:off x="2821561" y="1972723"/>
          <a:ext cx="6405698" cy="413559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91800154-F257-4FDE-AC8F-421727F04EEC}"/>
              </a:ext>
            </a:extLst>
          </p:cNvPr>
          <p:cNvSpPr txBox="1"/>
          <p:nvPr/>
        </p:nvSpPr>
        <p:spPr>
          <a:xfrm>
            <a:off x="1729464" y="669694"/>
            <a:ext cx="9203076" cy="830997"/>
          </a:xfrm>
          <a:prstGeom prst="rect">
            <a:avLst/>
          </a:prstGeom>
          <a:noFill/>
        </p:spPr>
        <p:txBody>
          <a:bodyPr wrap="square" rtlCol="0">
            <a:spAutoFit/>
          </a:bodyPr>
          <a:lstStyle/>
          <a:p>
            <a:r>
              <a:rPr lang="en-AU" sz="2400" b="1" dirty="0">
                <a:solidFill>
                  <a:schemeClr val="bg1"/>
                </a:solidFill>
              </a:rPr>
              <a:t>Gender Balance of Placements Across All Roles Over the last Five Years (Agricultural Appointments, internal data, 2017-2022)</a:t>
            </a:r>
          </a:p>
        </p:txBody>
      </p:sp>
      <p:cxnSp>
        <p:nvCxnSpPr>
          <p:cNvPr id="18" name="Straight Connector 17">
            <a:extLst>
              <a:ext uri="{FF2B5EF4-FFF2-40B4-BE49-F238E27FC236}">
                <a16:creationId xmlns:a16="http://schemas.microsoft.com/office/drawing/2014/main" id="{43B9216D-8A90-4096-9BA7-58663400F11C}"/>
              </a:ext>
            </a:extLst>
          </p:cNvPr>
          <p:cNvCxnSpPr>
            <a:cxnSpLocks/>
          </p:cNvCxnSpPr>
          <p:nvPr/>
        </p:nvCxnSpPr>
        <p:spPr>
          <a:xfrm>
            <a:off x="4604274" y="5357308"/>
            <a:ext cx="480866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53F68FB-3969-4E5A-A698-5B8724B031ED}"/>
              </a:ext>
            </a:extLst>
          </p:cNvPr>
          <p:cNvSpPr txBox="1"/>
          <p:nvPr/>
        </p:nvSpPr>
        <p:spPr>
          <a:xfrm>
            <a:off x="6024410" y="1972723"/>
            <a:ext cx="613185" cy="646331"/>
          </a:xfrm>
          <a:prstGeom prst="rect">
            <a:avLst/>
          </a:prstGeom>
          <a:noFill/>
        </p:spPr>
        <p:txBody>
          <a:bodyPr wrap="square" rtlCol="0">
            <a:spAutoFit/>
          </a:bodyPr>
          <a:lstStyle/>
          <a:p>
            <a:r>
              <a:rPr lang="en-AU" sz="3600" b="1" dirty="0">
                <a:solidFill>
                  <a:schemeClr val="bg1"/>
                </a:solidFill>
              </a:rPr>
              <a:t>%</a:t>
            </a:r>
          </a:p>
        </p:txBody>
      </p:sp>
      <p:sp>
        <p:nvSpPr>
          <p:cNvPr id="21" name="TextBox 20">
            <a:extLst>
              <a:ext uri="{FF2B5EF4-FFF2-40B4-BE49-F238E27FC236}">
                <a16:creationId xmlns:a16="http://schemas.microsoft.com/office/drawing/2014/main" id="{943F29C9-6DBF-47DC-A956-826460364CE1}"/>
              </a:ext>
            </a:extLst>
          </p:cNvPr>
          <p:cNvSpPr txBox="1"/>
          <p:nvPr/>
        </p:nvSpPr>
        <p:spPr>
          <a:xfrm>
            <a:off x="7796493" y="3882775"/>
            <a:ext cx="613185" cy="646331"/>
          </a:xfrm>
          <a:prstGeom prst="rect">
            <a:avLst/>
          </a:prstGeom>
          <a:noFill/>
        </p:spPr>
        <p:txBody>
          <a:bodyPr wrap="square" rtlCol="0">
            <a:spAutoFit/>
          </a:bodyPr>
          <a:lstStyle/>
          <a:p>
            <a:r>
              <a:rPr lang="en-AU" sz="3600" b="1" dirty="0">
                <a:solidFill>
                  <a:schemeClr val="bg1"/>
                </a:solidFill>
              </a:rPr>
              <a:t>%</a:t>
            </a:r>
          </a:p>
        </p:txBody>
      </p:sp>
    </p:spTree>
    <p:extLst>
      <p:ext uri="{BB962C8B-B14F-4D97-AF65-F5344CB8AC3E}">
        <p14:creationId xmlns:p14="http://schemas.microsoft.com/office/powerpoint/2010/main" val="3436010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1EC3A-A3B9-4320-A3A8-FE9897D647F2}"/>
              </a:ext>
            </a:extLst>
          </p:cNvPr>
          <p:cNvSpPr>
            <a:spLocks noGrp="1"/>
          </p:cNvSpPr>
          <p:nvPr>
            <p:ph type="title"/>
          </p:nvPr>
        </p:nvSpPr>
        <p:spPr>
          <a:xfrm>
            <a:off x="1139414" y="462579"/>
            <a:ext cx="10515600" cy="5669280"/>
          </a:xfrm>
        </p:spPr>
        <p:txBody>
          <a:bodyPr>
            <a:normAutofit/>
          </a:bodyPr>
          <a:lstStyle/>
          <a:p>
            <a:r>
              <a:rPr lang="en-AU" dirty="0">
                <a:solidFill>
                  <a:schemeClr val="bg1"/>
                </a:solidFill>
              </a:rPr>
              <a:t>There is a dysfunction between the increase in women undergoing university training in agricultural science and employment in the agribusiness sector</a:t>
            </a:r>
            <a:br>
              <a:rPr lang="en-AU" dirty="0">
                <a:solidFill>
                  <a:schemeClr val="bg1"/>
                </a:solidFill>
              </a:rPr>
            </a:br>
            <a:br>
              <a:rPr lang="en-AU" dirty="0">
                <a:solidFill>
                  <a:schemeClr val="bg1"/>
                </a:solidFill>
              </a:rPr>
            </a:br>
            <a:r>
              <a:rPr lang="en-AU" dirty="0">
                <a:solidFill>
                  <a:schemeClr val="bg1"/>
                </a:solidFill>
              </a:rPr>
              <a:t>It is an important issue for the sector to address as it represents a serious loss of talent </a:t>
            </a:r>
          </a:p>
        </p:txBody>
      </p:sp>
    </p:spTree>
    <p:extLst>
      <p:ext uri="{BB962C8B-B14F-4D97-AF65-F5344CB8AC3E}">
        <p14:creationId xmlns:p14="http://schemas.microsoft.com/office/powerpoint/2010/main" val="267425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41703"/>
          </a:xfrm>
        </p:spPr>
        <p:txBody>
          <a:bodyPr/>
          <a:lstStyle/>
          <a:p>
            <a:r>
              <a:rPr lang="en-AU" u="sng" dirty="0">
                <a:solidFill>
                  <a:schemeClr val="bg1"/>
                </a:solidFill>
              </a:rPr>
              <a:t>Today</a:t>
            </a:r>
          </a:p>
        </p:txBody>
      </p:sp>
      <p:sp>
        <p:nvSpPr>
          <p:cNvPr id="4" name="TextBox 3"/>
          <p:cNvSpPr txBox="1"/>
          <p:nvPr/>
        </p:nvSpPr>
        <p:spPr>
          <a:xfrm>
            <a:off x="963705" y="1476117"/>
            <a:ext cx="9967175" cy="5016758"/>
          </a:xfrm>
          <a:prstGeom prst="rect">
            <a:avLst/>
          </a:prstGeom>
          <a:noFill/>
        </p:spPr>
        <p:txBody>
          <a:bodyPr wrap="square" rtlCol="0">
            <a:spAutoFit/>
          </a:bodyPr>
          <a:lstStyle/>
          <a:p>
            <a:pPr marL="285750" indent="-285750">
              <a:buFont typeface="Arial" panose="020B0604020202020204" pitchFamily="34" charset="0"/>
              <a:buChar char="•"/>
            </a:pPr>
            <a:r>
              <a:rPr lang="en-AU" sz="4000" dirty="0">
                <a:solidFill>
                  <a:schemeClr val="bg1"/>
                </a:solidFill>
              </a:rPr>
              <a:t>Brief Introduction</a:t>
            </a:r>
          </a:p>
          <a:p>
            <a:pPr marL="285750" indent="-285750">
              <a:buFont typeface="Arial" panose="020B0604020202020204" pitchFamily="34" charset="0"/>
              <a:buChar char="•"/>
            </a:pPr>
            <a:endParaRPr lang="en-AU" sz="4000" dirty="0">
              <a:solidFill>
                <a:schemeClr val="bg1"/>
              </a:solidFill>
            </a:endParaRPr>
          </a:p>
          <a:p>
            <a:pPr marL="285750" indent="-285750">
              <a:buFont typeface="Arial" panose="020B0604020202020204" pitchFamily="34" charset="0"/>
              <a:buChar char="•"/>
            </a:pPr>
            <a:r>
              <a:rPr lang="en-AU" sz="4000" dirty="0">
                <a:solidFill>
                  <a:schemeClr val="bg1"/>
                </a:solidFill>
              </a:rPr>
              <a:t>Effect of COVID-19 on the Ag Jobs Market?</a:t>
            </a:r>
          </a:p>
          <a:p>
            <a:pPr marL="285750" indent="-285750">
              <a:buFont typeface="Arial" panose="020B0604020202020204" pitchFamily="34" charset="0"/>
              <a:buChar char="•"/>
            </a:pPr>
            <a:endParaRPr lang="en-AU" sz="4000" dirty="0">
              <a:solidFill>
                <a:schemeClr val="bg1"/>
              </a:solidFill>
            </a:endParaRPr>
          </a:p>
          <a:p>
            <a:pPr marL="285750" indent="-285750">
              <a:buFont typeface="Arial" panose="020B0604020202020204" pitchFamily="34" charset="0"/>
              <a:buChar char="•"/>
            </a:pPr>
            <a:r>
              <a:rPr lang="en-AU" sz="4000" dirty="0">
                <a:solidFill>
                  <a:schemeClr val="bg1"/>
                </a:solidFill>
              </a:rPr>
              <a:t>Trends that are shaping the talent pool</a:t>
            </a:r>
          </a:p>
          <a:p>
            <a:pPr marL="285750" indent="-285750">
              <a:buFont typeface="Arial" panose="020B0604020202020204" pitchFamily="34" charset="0"/>
              <a:buChar char="•"/>
            </a:pPr>
            <a:endParaRPr lang="en-AU" sz="4000" dirty="0">
              <a:solidFill>
                <a:schemeClr val="bg1"/>
              </a:solidFill>
            </a:endParaRPr>
          </a:p>
          <a:p>
            <a:pPr marL="457200" indent="-457200">
              <a:buFont typeface="Arial" panose="020B0604020202020204" pitchFamily="34" charset="0"/>
              <a:buChar char="•"/>
            </a:pPr>
            <a:r>
              <a:rPr lang="en-AU" sz="4000" dirty="0">
                <a:solidFill>
                  <a:schemeClr val="bg1"/>
                </a:solidFill>
              </a:rPr>
              <a:t>Summary</a:t>
            </a:r>
          </a:p>
          <a:p>
            <a:pPr marL="285750" indent="-285750">
              <a:buFont typeface="Arial" panose="020B0604020202020204" pitchFamily="34" charset="0"/>
              <a:buChar char="•"/>
            </a:pPr>
            <a:endParaRPr lang="en-AU" sz="4000" dirty="0">
              <a:solidFill>
                <a:schemeClr val="bg1"/>
              </a:solidFill>
            </a:endParaRPr>
          </a:p>
        </p:txBody>
      </p:sp>
    </p:spTree>
    <p:extLst>
      <p:ext uri="{BB962C8B-B14F-4D97-AF65-F5344CB8AC3E}">
        <p14:creationId xmlns:p14="http://schemas.microsoft.com/office/powerpoint/2010/main" val="65441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847" y="335857"/>
            <a:ext cx="1990165" cy="518831"/>
          </a:xfrm>
        </p:spPr>
        <p:txBody>
          <a:bodyPr>
            <a:normAutofit fontScale="90000"/>
          </a:bodyPr>
          <a:lstStyle/>
          <a:p>
            <a:r>
              <a:rPr lang="en-AU" sz="3600" u="sng" dirty="0">
                <a:solidFill>
                  <a:schemeClr val="bg1"/>
                </a:solidFill>
              </a:rPr>
              <a:t>Summary</a:t>
            </a:r>
          </a:p>
        </p:txBody>
      </p:sp>
      <p:sp>
        <p:nvSpPr>
          <p:cNvPr id="3" name="Content Placeholder 2"/>
          <p:cNvSpPr>
            <a:spLocks noGrp="1"/>
          </p:cNvSpPr>
          <p:nvPr>
            <p:ph idx="1"/>
          </p:nvPr>
        </p:nvSpPr>
        <p:spPr>
          <a:xfrm>
            <a:off x="1178230" y="854688"/>
            <a:ext cx="9870770" cy="5363232"/>
          </a:xfrm>
        </p:spPr>
        <p:txBody>
          <a:bodyPr>
            <a:normAutofit/>
          </a:bodyPr>
          <a:lstStyle/>
          <a:p>
            <a:r>
              <a:rPr lang="en-AU" dirty="0">
                <a:solidFill>
                  <a:schemeClr val="bg1"/>
                </a:solidFill>
              </a:rPr>
              <a:t>It appears that we have entered a new era of talent shortages in the ag industry– </a:t>
            </a:r>
            <a:r>
              <a:rPr lang="en-AU" b="1" i="1" dirty="0">
                <a:solidFill>
                  <a:schemeClr val="bg1"/>
                </a:solidFill>
              </a:rPr>
              <a:t>severe skills shortages</a:t>
            </a:r>
          </a:p>
          <a:p>
            <a:r>
              <a:rPr lang="en-AU" dirty="0">
                <a:solidFill>
                  <a:schemeClr val="bg1"/>
                </a:solidFill>
              </a:rPr>
              <a:t>Concurrently there is a severe reduction in candidate availability – </a:t>
            </a:r>
            <a:r>
              <a:rPr lang="en-AU" b="1" i="1" dirty="0">
                <a:solidFill>
                  <a:schemeClr val="bg1"/>
                </a:solidFill>
              </a:rPr>
              <a:t>getting worse, not better</a:t>
            </a:r>
          </a:p>
          <a:p>
            <a:pPr marL="342900" indent="-342900"/>
            <a:r>
              <a:rPr lang="en-AU" sz="2400" b="1" dirty="0">
                <a:solidFill>
                  <a:schemeClr val="bg1"/>
                </a:solidFill>
              </a:rPr>
              <a:t>Key Trends</a:t>
            </a:r>
          </a:p>
          <a:p>
            <a:pPr lvl="2"/>
            <a:r>
              <a:rPr lang="en-AU" dirty="0">
                <a:solidFill>
                  <a:schemeClr val="bg1"/>
                </a:solidFill>
              </a:rPr>
              <a:t>1. We are in the midst of a major generational change in the workforce, as baby boomers retire and Gen Ys become dominant - </a:t>
            </a:r>
            <a:r>
              <a:rPr lang="en-AU" b="1" i="1" dirty="0">
                <a:solidFill>
                  <a:schemeClr val="bg1"/>
                </a:solidFill>
              </a:rPr>
              <a:t>disruption</a:t>
            </a:r>
          </a:p>
          <a:p>
            <a:pPr lvl="2"/>
            <a:r>
              <a:rPr lang="en-AU" dirty="0">
                <a:solidFill>
                  <a:schemeClr val="bg1"/>
                </a:solidFill>
              </a:rPr>
              <a:t>2. Agriculture is not effectively competing in the battle to attract young people into ag career pathways – </a:t>
            </a:r>
            <a:r>
              <a:rPr lang="en-AU" b="1" i="1" dirty="0">
                <a:solidFill>
                  <a:schemeClr val="bg1"/>
                </a:solidFill>
              </a:rPr>
              <a:t>no evidence of significant intervention to change this situation over the last 20 years</a:t>
            </a:r>
          </a:p>
          <a:p>
            <a:pPr lvl="2"/>
            <a:r>
              <a:rPr lang="en-AU" dirty="0">
                <a:solidFill>
                  <a:schemeClr val="bg1"/>
                </a:solidFill>
              </a:rPr>
              <a:t>3. Remuneration levels are just keeping up with inflation, so CPI adjusted salaries are showing no real growth – </a:t>
            </a:r>
            <a:r>
              <a:rPr lang="en-AU" b="1" i="1" dirty="0">
                <a:solidFill>
                  <a:schemeClr val="bg1"/>
                </a:solidFill>
              </a:rPr>
              <a:t>need to compete</a:t>
            </a:r>
          </a:p>
          <a:p>
            <a:pPr lvl="2"/>
            <a:r>
              <a:rPr lang="en-AU" dirty="0">
                <a:solidFill>
                  <a:schemeClr val="bg1"/>
                </a:solidFill>
              </a:rPr>
              <a:t>4. There is now a healthy gender balance in ag students university enrolments, but this is not being reflected in female placements into jobs across the industry according to our information – </a:t>
            </a:r>
            <a:r>
              <a:rPr lang="en-AU" b="1" i="1" dirty="0">
                <a:solidFill>
                  <a:schemeClr val="bg1"/>
                </a:solidFill>
              </a:rPr>
              <a:t>loss of talent</a:t>
            </a:r>
          </a:p>
          <a:p>
            <a:endParaRPr lang="en-AU" b="1" i="1" dirty="0">
              <a:solidFill>
                <a:schemeClr val="bg1"/>
              </a:solidFill>
            </a:endParaRPr>
          </a:p>
          <a:p>
            <a:pPr marL="0" indent="0">
              <a:buNone/>
            </a:pPr>
            <a:endParaRPr lang="en-AU" dirty="0">
              <a:solidFill>
                <a:schemeClr val="bg1"/>
              </a:solidFill>
            </a:endParaRPr>
          </a:p>
        </p:txBody>
      </p:sp>
    </p:spTree>
    <p:extLst>
      <p:ext uri="{BB962C8B-B14F-4D97-AF65-F5344CB8AC3E}">
        <p14:creationId xmlns:p14="http://schemas.microsoft.com/office/powerpoint/2010/main" val="80360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847" y="335857"/>
            <a:ext cx="1990165" cy="518831"/>
          </a:xfrm>
        </p:spPr>
        <p:txBody>
          <a:bodyPr>
            <a:normAutofit fontScale="90000"/>
          </a:bodyPr>
          <a:lstStyle/>
          <a:p>
            <a:r>
              <a:rPr lang="en-AU" sz="3600" u="sng" dirty="0">
                <a:solidFill>
                  <a:schemeClr val="bg1"/>
                </a:solidFill>
              </a:rPr>
              <a:t>Summary</a:t>
            </a:r>
          </a:p>
        </p:txBody>
      </p:sp>
      <p:sp>
        <p:nvSpPr>
          <p:cNvPr id="3" name="Content Placeholder 2"/>
          <p:cNvSpPr>
            <a:spLocks noGrp="1"/>
          </p:cNvSpPr>
          <p:nvPr>
            <p:ph idx="1"/>
          </p:nvPr>
        </p:nvSpPr>
        <p:spPr>
          <a:xfrm>
            <a:off x="1178230" y="854688"/>
            <a:ext cx="9870770" cy="5954357"/>
          </a:xfrm>
        </p:spPr>
        <p:txBody>
          <a:bodyPr>
            <a:normAutofit/>
          </a:bodyPr>
          <a:lstStyle/>
          <a:p>
            <a:r>
              <a:rPr lang="en-AU" dirty="0">
                <a:solidFill>
                  <a:schemeClr val="bg1"/>
                </a:solidFill>
              </a:rPr>
              <a:t>It appears that we have entered a new era of talent shortages in the ag industry– </a:t>
            </a:r>
            <a:r>
              <a:rPr lang="en-AU" b="1" i="1" dirty="0">
                <a:solidFill>
                  <a:schemeClr val="bg1"/>
                </a:solidFill>
              </a:rPr>
              <a:t>severe skills shortages</a:t>
            </a:r>
          </a:p>
          <a:p>
            <a:r>
              <a:rPr lang="en-AU" dirty="0">
                <a:solidFill>
                  <a:schemeClr val="bg1"/>
                </a:solidFill>
              </a:rPr>
              <a:t>Concurrently there is a severe reduction in candidate availability – </a:t>
            </a:r>
            <a:r>
              <a:rPr lang="en-AU" b="1" i="1" dirty="0">
                <a:solidFill>
                  <a:schemeClr val="bg1"/>
                </a:solidFill>
              </a:rPr>
              <a:t>getting worse, not better</a:t>
            </a:r>
          </a:p>
          <a:p>
            <a:r>
              <a:rPr lang="en-AU" b="1" dirty="0">
                <a:solidFill>
                  <a:schemeClr val="bg1"/>
                </a:solidFill>
              </a:rPr>
              <a:t>Key Trends</a:t>
            </a:r>
          </a:p>
          <a:p>
            <a:pPr lvl="1"/>
            <a:r>
              <a:rPr lang="en-AU" sz="2000" dirty="0">
                <a:solidFill>
                  <a:schemeClr val="bg1"/>
                </a:solidFill>
              </a:rPr>
              <a:t>We are in the midst of a major generational change in the workforce, as baby boomers retire and Gen Ys become dominant - </a:t>
            </a:r>
            <a:r>
              <a:rPr lang="en-AU" sz="2000" b="1" i="1" dirty="0">
                <a:solidFill>
                  <a:schemeClr val="bg1"/>
                </a:solidFill>
              </a:rPr>
              <a:t>disruption</a:t>
            </a:r>
          </a:p>
          <a:p>
            <a:pPr lvl="1"/>
            <a:r>
              <a:rPr lang="en-AU" sz="2000" dirty="0">
                <a:solidFill>
                  <a:schemeClr val="bg1"/>
                </a:solidFill>
              </a:rPr>
              <a:t>Agriculture is not effectively competing in the battle to attract young people into ag career pathways – </a:t>
            </a:r>
            <a:r>
              <a:rPr lang="en-AU" sz="2000" b="1" i="1" dirty="0">
                <a:solidFill>
                  <a:schemeClr val="bg1"/>
                </a:solidFill>
              </a:rPr>
              <a:t>no evidence of significant intervention to change this situation over the last 20 years</a:t>
            </a:r>
          </a:p>
          <a:p>
            <a:pPr lvl="1"/>
            <a:r>
              <a:rPr lang="en-AU" sz="2000" dirty="0">
                <a:solidFill>
                  <a:schemeClr val="bg1"/>
                </a:solidFill>
              </a:rPr>
              <a:t>Remuneration levels are just keeping up with inflation, so CPI adjusted salaries are showing no real growth – </a:t>
            </a:r>
            <a:r>
              <a:rPr lang="en-AU" sz="2000" b="1" i="1" dirty="0">
                <a:solidFill>
                  <a:schemeClr val="bg1"/>
                </a:solidFill>
              </a:rPr>
              <a:t>need to compete</a:t>
            </a:r>
          </a:p>
          <a:p>
            <a:pPr lvl="1"/>
            <a:r>
              <a:rPr lang="en-AU" sz="2000" dirty="0">
                <a:solidFill>
                  <a:schemeClr val="bg1"/>
                </a:solidFill>
              </a:rPr>
              <a:t>There is now a healthy gender balance in ag students university enrolments, but this is not being reflected in female placements into jobs across the industry according to our information – </a:t>
            </a:r>
            <a:r>
              <a:rPr lang="en-AU" sz="2000" b="1" i="1" dirty="0">
                <a:solidFill>
                  <a:schemeClr val="bg1"/>
                </a:solidFill>
              </a:rPr>
              <a:t>loss of talent</a:t>
            </a:r>
          </a:p>
          <a:p>
            <a:endParaRPr lang="en-AU" dirty="0">
              <a:solidFill>
                <a:schemeClr val="bg1"/>
              </a:solidFill>
            </a:endParaRPr>
          </a:p>
        </p:txBody>
      </p:sp>
    </p:spTree>
    <p:extLst>
      <p:ext uri="{BB962C8B-B14F-4D97-AF65-F5344CB8AC3E}">
        <p14:creationId xmlns:p14="http://schemas.microsoft.com/office/powerpoint/2010/main" val="3540607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D7E41-B22E-447A-8558-4B0860FE9386}"/>
              </a:ext>
            </a:extLst>
          </p:cNvPr>
          <p:cNvSpPr>
            <a:spLocks noGrp="1"/>
          </p:cNvSpPr>
          <p:nvPr>
            <p:ph type="title"/>
          </p:nvPr>
        </p:nvSpPr>
        <p:spPr>
          <a:xfrm>
            <a:off x="4066390" y="2355290"/>
            <a:ext cx="3442448" cy="1325563"/>
          </a:xfrm>
        </p:spPr>
        <p:txBody>
          <a:bodyPr/>
          <a:lstStyle/>
          <a:p>
            <a:r>
              <a:rPr lang="en-AU" dirty="0">
                <a:solidFill>
                  <a:schemeClr val="bg1"/>
                </a:solidFill>
              </a:rPr>
              <a:t>Thank you</a:t>
            </a:r>
          </a:p>
        </p:txBody>
      </p:sp>
    </p:spTree>
    <p:extLst>
      <p:ext uri="{BB962C8B-B14F-4D97-AF65-F5344CB8AC3E}">
        <p14:creationId xmlns:p14="http://schemas.microsoft.com/office/powerpoint/2010/main" val="2362933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3320F0F-22C8-4BC7-94E8-E8AA706F1CB8}"/>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4615" r="14615"/>
          <a:stretch>
            <a:fillRect/>
          </a:stretch>
        </p:blipFill>
        <p:spPr>
          <a:xfrm>
            <a:off x="5893801" y="3592945"/>
            <a:ext cx="2907151" cy="2416629"/>
          </a:xfrm>
        </p:spPr>
      </p:pic>
      <p:sp>
        <p:nvSpPr>
          <p:cNvPr id="4" name="Text Placeholder 3">
            <a:extLst>
              <a:ext uri="{FF2B5EF4-FFF2-40B4-BE49-F238E27FC236}">
                <a16:creationId xmlns:a16="http://schemas.microsoft.com/office/drawing/2014/main" id="{9DBC55F3-3195-49CF-ACDB-C563B972CB6E}"/>
              </a:ext>
            </a:extLst>
          </p:cNvPr>
          <p:cNvSpPr>
            <a:spLocks noGrp="1"/>
          </p:cNvSpPr>
          <p:nvPr>
            <p:ph type="body" sz="half" idx="2"/>
          </p:nvPr>
        </p:nvSpPr>
        <p:spPr>
          <a:xfrm>
            <a:off x="292358" y="1304935"/>
            <a:ext cx="5274873" cy="1121213"/>
          </a:xfrm>
        </p:spPr>
        <p:txBody>
          <a:bodyPr>
            <a:noAutofit/>
          </a:bodyPr>
          <a:lstStyle/>
          <a:p>
            <a:pPr marL="285750" indent="-285750">
              <a:buFont typeface="Arial" panose="020B0604020202020204" pitchFamily="34" charset="0"/>
              <a:buChar char="•"/>
            </a:pPr>
            <a:r>
              <a:rPr lang="en-US" sz="2000" b="1" i="0" dirty="0">
                <a:solidFill>
                  <a:schemeClr val="bg1"/>
                </a:solidFill>
                <a:effectLst/>
                <a:latin typeface="Product Sans"/>
              </a:rPr>
              <a:t>Agriculture is the biggest employer in rural and regional Australia, employing around 300,000 people directly </a:t>
            </a:r>
          </a:p>
        </p:txBody>
      </p:sp>
      <p:pic>
        <p:nvPicPr>
          <p:cNvPr id="14" name="Picture 13">
            <a:extLst>
              <a:ext uri="{FF2B5EF4-FFF2-40B4-BE49-F238E27FC236}">
                <a16:creationId xmlns:a16="http://schemas.microsoft.com/office/drawing/2014/main" id="{B4D0927E-CA81-40E6-B7E0-943E11E65E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3299" y="1924164"/>
            <a:ext cx="2718074" cy="1812049"/>
          </a:xfrm>
          <a:prstGeom prst="rect">
            <a:avLst/>
          </a:prstGeom>
        </p:spPr>
      </p:pic>
      <p:pic>
        <p:nvPicPr>
          <p:cNvPr id="16" name="Picture 15">
            <a:extLst>
              <a:ext uri="{FF2B5EF4-FFF2-40B4-BE49-F238E27FC236}">
                <a16:creationId xmlns:a16="http://schemas.microsoft.com/office/drawing/2014/main" id="{ED8AD8E7-2B48-43BA-BD4F-76F288E8F3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4059" y="4458685"/>
            <a:ext cx="2718073" cy="1814699"/>
          </a:xfrm>
          <a:prstGeom prst="rect">
            <a:avLst/>
          </a:prstGeom>
        </p:spPr>
      </p:pic>
      <p:pic>
        <p:nvPicPr>
          <p:cNvPr id="18" name="Picture 17">
            <a:extLst>
              <a:ext uri="{FF2B5EF4-FFF2-40B4-BE49-F238E27FC236}">
                <a16:creationId xmlns:a16="http://schemas.microsoft.com/office/drawing/2014/main" id="{D214720B-6A00-4C31-BC49-2FF9B4B218C8}"/>
              </a:ext>
            </a:extLst>
          </p:cNvPr>
          <p:cNvPicPr>
            <a:picLocks noChangeAspect="1"/>
          </p:cNvPicPr>
          <p:nvPr/>
        </p:nvPicPr>
        <p:blipFill>
          <a:blip r:embed="rId5"/>
          <a:stretch>
            <a:fillRect/>
          </a:stretch>
        </p:blipFill>
        <p:spPr>
          <a:xfrm>
            <a:off x="5925921" y="1252684"/>
            <a:ext cx="2842910" cy="1895273"/>
          </a:xfrm>
          <a:prstGeom prst="rect">
            <a:avLst/>
          </a:prstGeom>
        </p:spPr>
      </p:pic>
      <p:sp>
        <p:nvSpPr>
          <p:cNvPr id="2" name="TextBox 1">
            <a:extLst>
              <a:ext uri="{FF2B5EF4-FFF2-40B4-BE49-F238E27FC236}">
                <a16:creationId xmlns:a16="http://schemas.microsoft.com/office/drawing/2014/main" id="{52B6422D-6296-48C9-86FE-A723532775CE}"/>
              </a:ext>
            </a:extLst>
          </p:cNvPr>
          <p:cNvSpPr txBox="1"/>
          <p:nvPr/>
        </p:nvSpPr>
        <p:spPr>
          <a:xfrm>
            <a:off x="1708923" y="250998"/>
            <a:ext cx="8433996" cy="769441"/>
          </a:xfrm>
          <a:prstGeom prst="rect">
            <a:avLst/>
          </a:prstGeom>
          <a:noFill/>
        </p:spPr>
        <p:txBody>
          <a:bodyPr wrap="square" rtlCol="0">
            <a:spAutoFit/>
          </a:bodyPr>
          <a:lstStyle/>
          <a:p>
            <a:r>
              <a:rPr lang="en-US" sz="4400" b="1" dirty="0">
                <a:solidFill>
                  <a:schemeClr val="bg1"/>
                </a:solidFill>
                <a:latin typeface="Product Sans"/>
              </a:rPr>
              <a:t>Myth  that agriculture = Farming</a:t>
            </a:r>
          </a:p>
        </p:txBody>
      </p:sp>
      <p:sp>
        <p:nvSpPr>
          <p:cNvPr id="3" name="TextBox 2">
            <a:extLst>
              <a:ext uri="{FF2B5EF4-FFF2-40B4-BE49-F238E27FC236}">
                <a16:creationId xmlns:a16="http://schemas.microsoft.com/office/drawing/2014/main" id="{4D02CBE7-13A2-4360-ABE5-5CCAB02F8939}"/>
              </a:ext>
            </a:extLst>
          </p:cNvPr>
          <p:cNvSpPr txBox="1"/>
          <p:nvPr/>
        </p:nvSpPr>
        <p:spPr>
          <a:xfrm>
            <a:off x="409868" y="5223380"/>
            <a:ext cx="4797911" cy="1015663"/>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chemeClr val="bg1"/>
                </a:solidFill>
                <a:latin typeface="Product Sans"/>
              </a:rPr>
              <a:t>There are </a:t>
            </a:r>
            <a:r>
              <a:rPr lang="en-US" sz="2000" b="1" i="0" dirty="0">
                <a:solidFill>
                  <a:schemeClr val="bg1"/>
                </a:solidFill>
                <a:effectLst/>
                <a:latin typeface="Product Sans"/>
              </a:rPr>
              <a:t>more than 1.6 million people employed across this supply chain</a:t>
            </a:r>
          </a:p>
          <a:p>
            <a:endParaRPr lang="en-AU" sz="2000" dirty="0"/>
          </a:p>
        </p:txBody>
      </p:sp>
      <p:sp>
        <p:nvSpPr>
          <p:cNvPr id="5" name="TextBox 4">
            <a:extLst>
              <a:ext uri="{FF2B5EF4-FFF2-40B4-BE49-F238E27FC236}">
                <a16:creationId xmlns:a16="http://schemas.microsoft.com/office/drawing/2014/main" id="{4B011BA0-D4AF-4406-B642-7DC0252108F1}"/>
              </a:ext>
            </a:extLst>
          </p:cNvPr>
          <p:cNvSpPr txBox="1"/>
          <p:nvPr/>
        </p:nvSpPr>
        <p:spPr>
          <a:xfrm>
            <a:off x="292340" y="2502257"/>
            <a:ext cx="4367604" cy="2862322"/>
          </a:xfrm>
          <a:prstGeom prst="rect">
            <a:avLst/>
          </a:prstGeom>
          <a:noFill/>
        </p:spPr>
        <p:txBody>
          <a:bodyPr wrap="square" rtlCol="0">
            <a:spAutoFit/>
          </a:bodyPr>
          <a:lstStyle/>
          <a:p>
            <a:pPr marL="285750" indent="-285750">
              <a:buFont typeface="Arial" panose="020B0604020202020204" pitchFamily="34" charset="0"/>
              <a:buChar char="•"/>
            </a:pPr>
            <a:r>
              <a:rPr lang="en-US" sz="2000" b="1" i="0" dirty="0">
                <a:solidFill>
                  <a:schemeClr val="bg1"/>
                </a:solidFill>
                <a:effectLst/>
                <a:latin typeface="Product Sans"/>
              </a:rPr>
              <a:t> The Australian agriculture industry is about the whole value chain, from on-farm production through to transport, manufacturing, marketing, finance, innovation, services, R&amp;D, ag engineering, renewable energy, carbon capture, </a:t>
            </a:r>
            <a:r>
              <a:rPr lang="en-US" sz="2000" b="1" i="0" dirty="0" err="1">
                <a:solidFill>
                  <a:schemeClr val="bg1"/>
                </a:solidFill>
                <a:effectLst/>
                <a:latin typeface="Product Sans"/>
              </a:rPr>
              <a:t>etc</a:t>
            </a:r>
            <a:endParaRPr lang="en-US" sz="2000" b="1" i="0" dirty="0">
              <a:solidFill>
                <a:schemeClr val="bg1"/>
              </a:solidFill>
              <a:effectLst/>
              <a:latin typeface="Product Sans"/>
            </a:endParaRPr>
          </a:p>
          <a:p>
            <a:endParaRPr lang="en-AU" sz="2000" dirty="0"/>
          </a:p>
        </p:txBody>
      </p:sp>
    </p:spTree>
    <p:extLst>
      <p:ext uri="{BB962C8B-B14F-4D97-AF65-F5344CB8AC3E}">
        <p14:creationId xmlns:p14="http://schemas.microsoft.com/office/powerpoint/2010/main" val="388045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subTnLst>
                                    <p:animClr clrSpc="rgb" dir="cw">
                                      <p:cBhvr override="childStyle">
                                        <p:cTn dur="1" fill="hold" display="0" masterRel="nextClick" afterEffect="1"/>
                                        <p:tgtEl>
                                          <p:spTgt spid="5"/>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BD00EE5E-245E-4310-AA42-36FC94E5317B}"/>
              </a:ext>
            </a:extLst>
          </p:cNvPr>
          <p:cNvGraphicFramePr/>
          <p:nvPr>
            <p:extLst>
              <p:ext uri="{D42A27DB-BD31-4B8C-83A1-F6EECF244321}">
                <p14:modId xmlns:p14="http://schemas.microsoft.com/office/powerpoint/2010/main" val="1642879404"/>
              </p:ext>
            </p:extLst>
          </p:nvPr>
        </p:nvGraphicFramePr>
        <p:xfrm>
          <a:off x="1082351" y="1065007"/>
          <a:ext cx="9954995" cy="5429099"/>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EC63EB-07C9-49F2-9949-E5C6C8FD457C}"/>
              </a:ext>
            </a:extLst>
          </p:cNvPr>
          <p:cNvSpPr txBox="1"/>
          <p:nvPr/>
        </p:nvSpPr>
        <p:spPr>
          <a:xfrm>
            <a:off x="1172584" y="267075"/>
            <a:ext cx="10725374" cy="523220"/>
          </a:xfrm>
          <a:prstGeom prst="rect">
            <a:avLst/>
          </a:prstGeom>
          <a:noFill/>
        </p:spPr>
        <p:txBody>
          <a:bodyPr wrap="square" rtlCol="0">
            <a:spAutoFit/>
          </a:bodyPr>
          <a:lstStyle/>
          <a:p>
            <a:r>
              <a:rPr lang="en-AU" sz="2800" dirty="0">
                <a:solidFill>
                  <a:schemeClr val="bg1"/>
                </a:solidFill>
              </a:rPr>
              <a:t>Evidence that agricultural production is on an increasing trajectory</a:t>
            </a:r>
          </a:p>
        </p:txBody>
      </p:sp>
    </p:spTree>
    <p:extLst>
      <p:ext uri="{BB962C8B-B14F-4D97-AF65-F5344CB8AC3E}">
        <p14:creationId xmlns:p14="http://schemas.microsoft.com/office/powerpoint/2010/main" val="3625435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9000" y="106503"/>
            <a:ext cx="10747014" cy="584775"/>
          </a:xfrm>
          <a:prstGeom prst="rect">
            <a:avLst/>
          </a:prstGeom>
          <a:noFill/>
        </p:spPr>
        <p:txBody>
          <a:bodyPr wrap="square" rtlCol="0">
            <a:spAutoFit/>
          </a:bodyPr>
          <a:lstStyle/>
          <a:p>
            <a:r>
              <a:rPr lang="en-AU" sz="3200" dirty="0">
                <a:solidFill>
                  <a:schemeClr val="bg1"/>
                </a:solidFill>
              </a:rPr>
              <a:t>There is increasing demand for agribusiness skilled people</a:t>
            </a:r>
          </a:p>
        </p:txBody>
      </p:sp>
      <p:pic>
        <p:nvPicPr>
          <p:cNvPr id="1026" name="Picture 87">
            <a:extLst>
              <a:ext uri="{FF2B5EF4-FFF2-40B4-BE49-F238E27FC236}">
                <a16:creationId xmlns:a16="http://schemas.microsoft.com/office/drawing/2014/main" id="{6F62DD81-04A1-456D-909C-4DD11B143F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188" y="755011"/>
            <a:ext cx="9961581" cy="556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D8879D8-CB8D-4145-A008-A35399F878CF}"/>
              </a:ext>
            </a:extLst>
          </p:cNvPr>
          <p:cNvSpPr txBox="1"/>
          <p:nvPr/>
        </p:nvSpPr>
        <p:spPr>
          <a:xfrm>
            <a:off x="1049000" y="6388541"/>
            <a:ext cx="5147734" cy="369332"/>
          </a:xfrm>
          <a:prstGeom prst="rect">
            <a:avLst/>
          </a:prstGeom>
          <a:noFill/>
        </p:spPr>
        <p:txBody>
          <a:bodyPr wrap="square" rtlCol="0">
            <a:spAutoFit/>
          </a:bodyPr>
          <a:lstStyle/>
          <a:p>
            <a:r>
              <a:rPr lang="en-AU" dirty="0">
                <a:solidFill>
                  <a:schemeClr val="bg1"/>
                </a:solidFill>
              </a:rPr>
              <a:t>(Source: Seek internal correspondence May 2022)</a:t>
            </a:r>
          </a:p>
        </p:txBody>
      </p:sp>
    </p:spTree>
    <p:extLst>
      <p:ext uri="{BB962C8B-B14F-4D97-AF65-F5344CB8AC3E}">
        <p14:creationId xmlns:p14="http://schemas.microsoft.com/office/powerpoint/2010/main" val="210569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E3944-F749-47E1-9E1A-7062B2B29B6D}"/>
              </a:ext>
            </a:extLst>
          </p:cNvPr>
          <p:cNvSpPr>
            <a:spLocks noGrp="1"/>
          </p:cNvSpPr>
          <p:nvPr>
            <p:ph type="title"/>
          </p:nvPr>
        </p:nvSpPr>
        <p:spPr>
          <a:xfrm>
            <a:off x="999565" y="1211146"/>
            <a:ext cx="10515600" cy="4435708"/>
          </a:xfrm>
        </p:spPr>
        <p:txBody>
          <a:bodyPr>
            <a:noAutofit/>
          </a:bodyPr>
          <a:lstStyle/>
          <a:p>
            <a:pPr marL="285750" indent="-285750"/>
            <a:r>
              <a:rPr lang="en-US" sz="5400" dirty="0">
                <a:solidFill>
                  <a:schemeClr val="bg1"/>
                </a:solidFill>
                <a:latin typeface="Product Sans"/>
              </a:rPr>
              <a:t>  W</a:t>
            </a:r>
            <a:r>
              <a:rPr lang="en-US" sz="5400" i="0" dirty="0">
                <a:solidFill>
                  <a:schemeClr val="bg1"/>
                </a:solidFill>
                <a:effectLst/>
                <a:latin typeface="Product Sans"/>
              </a:rPr>
              <a:t>orkforce capacity looms as the sector’s most significant issue</a:t>
            </a:r>
            <a:br>
              <a:rPr lang="en-US" sz="5400" i="0" dirty="0">
                <a:solidFill>
                  <a:schemeClr val="bg1"/>
                </a:solidFill>
                <a:effectLst/>
                <a:latin typeface="Product Sans"/>
              </a:rPr>
            </a:br>
            <a:br>
              <a:rPr lang="en-US" sz="5400" i="0" dirty="0">
                <a:solidFill>
                  <a:schemeClr val="bg1"/>
                </a:solidFill>
                <a:effectLst/>
                <a:latin typeface="Product Sans"/>
              </a:rPr>
            </a:br>
            <a:r>
              <a:rPr lang="en-US" sz="5400" i="0" dirty="0">
                <a:solidFill>
                  <a:schemeClr val="bg1"/>
                </a:solidFill>
                <a:effectLst/>
                <a:latin typeface="Product Sans"/>
              </a:rPr>
              <a:t>Australian agriculture sector faces a near critical skills shortage</a:t>
            </a:r>
            <a:br>
              <a:rPr lang="en-US" sz="5400" i="0" dirty="0">
                <a:solidFill>
                  <a:schemeClr val="bg1"/>
                </a:solidFill>
                <a:effectLst/>
                <a:latin typeface="Product Sans"/>
              </a:rPr>
            </a:br>
            <a:endParaRPr lang="en-AU" sz="5400" dirty="0"/>
          </a:p>
        </p:txBody>
      </p:sp>
    </p:spTree>
    <p:extLst>
      <p:ext uri="{BB962C8B-B14F-4D97-AF65-F5344CB8AC3E}">
        <p14:creationId xmlns:p14="http://schemas.microsoft.com/office/powerpoint/2010/main" val="740664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998DE0-2A0E-4955-9F31-0DFA29C8C222}"/>
              </a:ext>
            </a:extLst>
          </p:cNvPr>
          <p:cNvSpPr/>
          <p:nvPr/>
        </p:nvSpPr>
        <p:spPr>
          <a:xfrm>
            <a:off x="1000461" y="948193"/>
            <a:ext cx="9833242" cy="707886"/>
          </a:xfrm>
          <a:prstGeom prst="rect">
            <a:avLst/>
          </a:prstGeom>
        </p:spPr>
        <p:txBody>
          <a:bodyPr wrap="square">
            <a:spAutoFit/>
          </a:bodyPr>
          <a:lstStyle/>
          <a:p>
            <a:r>
              <a:rPr lang="en-AU" sz="4000" dirty="0">
                <a:solidFill>
                  <a:schemeClr val="bg1"/>
                </a:solidFill>
                <a:latin typeface="Helvetica" panose="020B0604020202020204" pitchFamily="34" charset="0"/>
              </a:rPr>
              <a:t>Trends That Are Shaping the Talent Pool</a:t>
            </a:r>
            <a:endParaRPr lang="en-AU" sz="4000" dirty="0">
              <a:solidFill>
                <a:schemeClr val="bg1"/>
              </a:solidFill>
            </a:endParaRPr>
          </a:p>
        </p:txBody>
      </p:sp>
      <p:sp>
        <p:nvSpPr>
          <p:cNvPr id="4" name="TextBox 3">
            <a:extLst>
              <a:ext uri="{FF2B5EF4-FFF2-40B4-BE49-F238E27FC236}">
                <a16:creationId xmlns:a16="http://schemas.microsoft.com/office/drawing/2014/main" id="{78B0CFA7-6201-485F-B8B4-221651C297C8}"/>
              </a:ext>
            </a:extLst>
          </p:cNvPr>
          <p:cNvSpPr txBox="1"/>
          <p:nvPr/>
        </p:nvSpPr>
        <p:spPr>
          <a:xfrm>
            <a:off x="1699506" y="2002187"/>
            <a:ext cx="9833242" cy="2677656"/>
          </a:xfrm>
          <a:prstGeom prst="rect">
            <a:avLst/>
          </a:prstGeom>
          <a:noFill/>
        </p:spPr>
        <p:txBody>
          <a:bodyPr wrap="square" rtlCol="0">
            <a:spAutoFit/>
          </a:bodyPr>
          <a:lstStyle/>
          <a:p>
            <a:pPr marL="342900" indent="-342900">
              <a:buFont typeface="+mj-lt"/>
              <a:buAutoNum type="arabicPeriod"/>
            </a:pPr>
            <a:r>
              <a:rPr lang="en-AU" sz="2400" dirty="0">
                <a:solidFill>
                  <a:schemeClr val="bg1"/>
                </a:solidFill>
                <a:latin typeface="Helvetica" panose="020B0604020202020204" pitchFamily="34" charset="0"/>
              </a:rPr>
              <a:t>The Ascendency of Millennials is Now Complete</a:t>
            </a:r>
          </a:p>
          <a:p>
            <a:pPr marL="342900" indent="-342900">
              <a:buFont typeface="+mj-lt"/>
              <a:buAutoNum type="arabicPeriod"/>
            </a:pPr>
            <a:endParaRPr lang="en-AU" sz="2400" dirty="0">
              <a:solidFill>
                <a:schemeClr val="bg1"/>
              </a:solidFill>
              <a:latin typeface="Helvetica" panose="020B0604020202020204" pitchFamily="34" charset="0"/>
            </a:endParaRPr>
          </a:p>
          <a:p>
            <a:pPr marL="342900" indent="-342900">
              <a:buFont typeface="+mj-lt"/>
              <a:buAutoNum type="arabicPeriod"/>
            </a:pPr>
            <a:r>
              <a:rPr lang="en-AU" sz="2400" dirty="0">
                <a:solidFill>
                  <a:schemeClr val="bg1"/>
                </a:solidFill>
                <a:latin typeface="Helvetica" panose="020B0604020202020204" pitchFamily="34" charset="0"/>
              </a:rPr>
              <a:t>The Battle to Attract Young People to a Career in Agriculture</a:t>
            </a:r>
          </a:p>
          <a:p>
            <a:pPr marL="342900" indent="-342900">
              <a:buFont typeface="+mj-lt"/>
              <a:buAutoNum type="arabicPeriod"/>
            </a:pPr>
            <a:endParaRPr lang="en-AU" sz="2400" dirty="0">
              <a:solidFill>
                <a:schemeClr val="bg1"/>
              </a:solidFill>
              <a:latin typeface="Helvetica" panose="020B0604020202020204" pitchFamily="34" charset="0"/>
            </a:endParaRPr>
          </a:p>
          <a:p>
            <a:pPr marL="342900" indent="-342900">
              <a:buFont typeface="+mj-lt"/>
              <a:buAutoNum type="arabicPeriod"/>
            </a:pPr>
            <a:r>
              <a:rPr lang="en-AU" sz="2400" dirty="0">
                <a:solidFill>
                  <a:schemeClr val="bg1"/>
                </a:solidFill>
                <a:latin typeface="Helvetica" panose="020B0604020202020204" pitchFamily="34" charset="0"/>
              </a:rPr>
              <a:t>Remuneration – a Barrier to Attracting Future Talent to Agribusiness</a:t>
            </a:r>
          </a:p>
          <a:p>
            <a:pPr marL="342900" indent="-342900">
              <a:buFont typeface="+mj-lt"/>
              <a:buAutoNum type="arabicPeriod"/>
            </a:pPr>
            <a:endParaRPr lang="en-AU" sz="2400" dirty="0">
              <a:solidFill>
                <a:schemeClr val="bg1"/>
              </a:solidFill>
              <a:latin typeface="Helvetica" panose="020B0604020202020204" pitchFamily="34" charset="0"/>
            </a:endParaRPr>
          </a:p>
          <a:p>
            <a:pPr marL="342900" indent="-342900">
              <a:buFont typeface="+mj-lt"/>
              <a:buAutoNum type="arabicPeriod"/>
            </a:pPr>
            <a:r>
              <a:rPr lang="en-AU" sz="2400" dirty="0">
                <a:solidFill>
                  <a:schemeClr val="bg1"/>
                </a:solidFill>
                <a:latin typeface="Helvetica" panose="020B0604020202020204" pitchFamily="34" charset="0"/>
              </a:rPr>
              <a:t>Changes in the gender ratio of agricultural graduates</a:t>
            </a:r>
            <a:endParaRPr lang="en-AU" sz="2400" dirty="0">
              <a:solidFill>
                <a:schemeClr val="bg1"/>
              </a:solidFill>
            </a:endParaRPr>
          </a:p>
        </p:txBody>
      </p:sp>
    </p:spTree>
    <p:extLst>
      <p:ext uri="{BB962C8B-B14F-4D97-AF65-F5344CB8AC3E}">
        <p14:creationId xmlns:p14="http://schemas.microsoft.com/office/powerpoint/2010/main" val="139891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C0C0C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C0C0C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998DE0-2A0E-4955-9F31-0DFA29C8C222}"/>
              </a:ext>
            </a:extLst>
          </p:cNvPr>
          <p:cNvSpPr/>
          <p:nvPr/>
        </p:nvSpPr>
        <p:spPr>
          <a:xfrm>
            <a:off x="719808" y="580809"/>
            <a:ext cx="11176357" cy="1323439"/>
          </a:xfrm>
          <a:prstGeom prst="rect">
            <a:avLst/>
          </a:prstGeom>
        </p:spPr>
        <p:txBody>
          <a:bodyPr wrap="square">
            <a:spAutoFit/>
          </a:bodyPr>
          <a:lstStyle/>
          <a:p>
            <a:r>
              <a:rPr lang="en-AU" sz="4000" dirty="0">
                <a:solidFill>
                  <a:schemeClr val="bg1"/>
                </a:solidFill>
                <a:latin typeface="Helvetica" panose="020B0604020202020204" pitchFamily="34" charset="0"/>
              </a:rPr>
              <a:t>#1 - The Ascendency of Millennials is Now Complete </a:t>
            </a:r>
            <a:endParaRPr lang="en-AU" sz="4000" dirty="0">
              <a:solidFill>
                <a:schemeClr val="bg1"/>
              </a:solidFill>
            </a:endParaRPr>
          </a:p>
        </p:txBody>
      </p:sp>
      <p:sp>
        <p:nvSpPr>
          <p:cNvPr id="6" name="TextBox 5">
            <a:extLst>
              <a:ext uri="{FF2B5EF4-FFF2-40B4-BE49-F238E27FC236}">
                <a16:creationId xmlns:a16="http://schemas.microsoft.com/office/drawing/2014/main" id="{EA03008F-E510-44FB-8EC0-EC6DF049AB18}"/>
              </a:ext>
            </a:extLst>
          </p:cNvPr>
          <p:cNvSpPr txBox="1"/>
          <p:nvPr/>
        </p:nvSpPr>
        <p:spPr>
          <a:xfrm>
            <a:off x="93133" y="162467"/>
            <a:ext cx="6096000" cy="369332"/>
          </a:xfrm>
          <a:prstGeom prst="rect">
            <a:avLst/>
          </a:prstGeom>
          <a:noFill/>
        </p:spPr>
        <p:txBody>
          <a:bodyPr wrap="square">
            <a:spAutoFit/>
          </a:bodyPr>
          <a:lstStyle/>
          <a:p>
            <a:r>
              <a:rPr lang="en-AU" sz="1800" dirty="0">
                <a:solidFill>
                  <a:schemeClr val="bg1"/>
                </a:solidFill>
                <a:latin typeface="Helvetica" panose="020B0604020202020204" pitchFamily="34" charset="0"/>
              </a:rPr>
              <a:t>Trends That Are Shaping the Talent Pool</a:t>
            </a:r>
            <a:endParaRPr lang="en-AU" sz="1800" dirty="0">
              <a:solidFill>
                <a:schemeClr val="bg1"/>
              </a:solidFill>
            </a:endParaRPr>
          </a:p>
        </p:txBody>
      </p:sp>
      <p:pic>
        <p:nvPicPr>
          <p:cNvPr id="7" name="Picture 6">
            <a:extLst>
              <a:ext uri="{FF2B5EF4-FFF2-40B4-BE49-F238E27FC236}">
                <a16:creationId xmlns:a16="http://schemas.microsoft.com/office/drawing/2014/main" id="{C973F79F-461E-407F-81AD-4FE806234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9632" y="1359023"/>
            <a:ext cx="6976533" cy="5232401"/>
          </a:xfrm>
          <a:prstGeom prst="rect">
            <a:avLst/>
          </a:prstGeom>
        </p:spPr>
      </p:pic>
      <p:sp>
        <p:nvSpPr>
          <p:cNvPr id="9" name="TextBox 8">
            <a:extLst>
              <a:ext uri="{FF2B5EF4-FFF2-40B4-BE49-F238E27FC236}">
                <a16:creationId xmlns:a16="http://schemas.microsoft.com/office/drawing/2014/main" id="{DCC143D5-E22D-4365-B508-711C64C7FFEC}"/>
              </a:ext>
            </a:extLst>
          </p:cNvPr>
          <p:cNvSpPr txBox="1"/>
          <p:nvPr/>
        </p:nvSpPr>
        <p:spPr>
          <a:xfrm>
            <a:off x="312454" y="1774622"/>
            <a:ext cx="5380134" cy="4401205"/>
          </a:xfrm>
          <a:prstGeom prst="rect">
            <a:avLst/>
          </a:prstGeom>
          <a:noFill/>
        </p:spPr>
        <p:txBody>
          <a:bodyPr wrap="square" rtlCol="0">
            <a:spAutoFit/>
          </a:bodyPr>
          <a:lstStyle/>
          <a:p>
            <a:pPr marL="342900" indent="-342900">
              <a:buFont typeface="Arial" panose="020B0604020202020204" pitchFamily="34" charset="0"/>
              <a:buChar char="•"/>
            </a:pPr>
            <a:r>
              <a:rPr lang="en-US" sz="2000" i="1" dirty="0">
                <a:solidFill>
                  <a:schemeClr val="bg1"/>
                </a:solidFill>
              </a:rPr>
              <a:t>Australia is experiencing a rapidly ageing workforce and is now undergoing the largest generational shift in 60 years, </a:t>
            </a:r>
          </a:p>
          <a:p>
            <a:pPr marL="800100" lvl="1" indent="-342900">
              <a:buFont typeface="Arial" panose="020B0604020202020204" pitchFamily="34" charset="0"/>
              <a:buChar char="•"/>
            </a:pPr>
            <a:r>
              <a:rPr lang="en-US" sz="2000" i="1" dirty="0">
                <a:solidFill>
                  <a:schemeClr val="bg1"/>
                </a:solidFill>
              </a:rPr>
              <a:t>Baby Boomers finally retire after holding onto jobs beyond the traditional retirement timeframe; </a:t>
            </a:r>
          </a:p>
          <a:p>
            <a:pPr marL="342900" indent="-342900">
              <a:buFont typeface="Arial" panose="020B0604020202020204" pitchFamily="34" charset="0"/>
              <a:buChar char="•"/>
            </a:pPr>
            <a:r>
              <a:rPr lang="en-US" sz="2000" i="1" dirty="0">
                <a:solidFill>
                  <a:schemeClr val="bg1"/>
                </a:solidFill>
              </a:rPr>
              <a:t>This transition creates a considerable challenge for business. </a:t>
            </a:r>
          </a:p>
          <a:p>
            <a:pPr marL="342900" indent="-342900">
              <a:buFont typeface="Arial" panose="020B0604020202020204" pitchFamily="34" charset="0"/>
              <a:buChar char="•"/>
            </a:pPr>
            <a:r>
              <a:rPr lang="en-US" sz="2000" i="1" dirty="0">
                <a:solidFill>
                  <a:schemeClr val="bg1"/>
                </a:solidFill>
              </a:rPr>
              <a:t>How to manage the greatest transfer of organisational knowledge we’ve ever seen before?</a:t>
            </a:r>
          </a:p>
          <a:p>
            <a:endParaRPr lang="en-US" sz="2000" i="1" dirty="0">
              <a:solidFill>
                <a:schemeClr val="bg1"/>
              </a:solidFill>
            </a:endParaRPr>
          </a:p>
          <a:p>
            <a:r>
              <a:rPr lang="en-AU" sz="2000" b="1" i="1" dirty="0">
                <a:solidFill>
                  <a:schemeClr val="bg1"/>
                </a:solidFill>
              </a:rPr>
              <a:t>	</a:t>
            </a:r>
          </a:p>
          <a:p>
            <a:endParaRPr lang="en-AU" sz="2000" i="1" dirty="0">
              <a:solidFill>
                <a:schemeClr val="bg1"/>
              </a:solidFill>
            </a:endParaRPr>
          </a:p>
        </p:txBody>
      </p:sp>
      <p:sp>
        <p:nvSpPr>
          <p:cNvPr id="10" name="TextBox 9">
            <a:extLst>
              <a:ext uri="{FF2B5EF4-FFF2-40B4-BE49-F238E27FC236}">
                <a16:creationId xmlns:a16="http://schemas.microsoft.com/office/drawing/2014/main" id="{F1C39358-3BF1-422F-842C-B345EF2F3068}"/>
              </a:ext>
            </a:extLst>
          </p:cNvPr>
          <p:cNvSpPr txBox="1"/>
          <p:nvPr/>
        </p:nvSpPr>
        <p:spPr>
          <a:xfrm>
            <a:off x="833718" y="6006353"/>
            <a:ext cx="2537011" cy="369332"/>
          </a:xfrm>
          <a:prstGeom prst="rect">
            <a:avLst/>
          </a:prstGeom>
          <a:noFill/>
        </p:spPr>
        <p:txBody>
          <a:bodyPr wrap="square" rtlCol="0">
            <a:spAutoFit/>
          </a:bodyPr>
          <a:lstStyle/>
          <a:p>
            <a:r>
              <a:rPr lang="en-AU" dirty="0" err="1">
                <a:solidFill>
                  <a:schemeClr val="bg1"/>
                </a:solidFill>
              </a:rPr>
              <a:t>McCrindle</a:t>
            </a:r>
            <a:r>
              <a:rPr lang="en-AU" dirty="0">
                <a:solidFill>
                  <a:schemeClr val="bg1"/>
                </a:solidFill>
              </a:rPr>
              <a:t> Report</a:t>
            </a:r>
          </a:p>
        </p:txBody>
      </p:sp>
    </p:spTree>
    <p:extLst>
      <p:ext uri="{BB962C8B-B14F-4D97-AF65-F5344CB8AC3E}">
        <p14:creationId xmlns:p14="http://schemas.microsoft.com/office/powerpoint/2010/main" val="235597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B2B2B2"/>
                                      </p:to>
                                    </p:animClr>
                                  </p:sub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B2B2B2"/>
                                      </p:to>
                                    </p:animClr>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73707</TotalTime>
  <Words>1597</Words>
  <Application>Microsoft Office PowerPoint</Application>
  <PresentationFormat>Widescreen</PresentationFormat>
  <Paragraphs>142</Paragraphs>
  <Slides>32</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Cambria Math</vt:lpstr>
      <vt:lpstr>Helvetica</vt:lpstr>
      <vt:lpstr>OpenSans</vt:lpstr>
      <vt:lpstr>Product Sans</vt:lpstr>
      <vt:lpstr>Times New Roman</vt:lpstr>
      <vt:lpstr>Office Theme</vt:lpstr>
      <vt:lpstr>STAFFING BEYOND 2022   DEMOGRAPHICS AND TALENT SHORTAGES TO SHAPE THE FUTURE </vt:lpstr>
      <vt:lpstr>PowerPoint Presentation</vt:lpstr>
      <vt:lpstr>Today</vt:lpstr>
      <vt:lpstr>PowerPoint Presentation</vt:lpstr>
      <vt:lpstr>PowerPoint Presentation</vt:lpstr>
      <vt:lpstr>PowerPoint Presentation</vt:lpstr>
      <vt:lpstr>  Workforce capacity looms as the sector’s most significant issue  Australian agriculture sector faces a near critical skills shortage </vt:lpstr>
      <vt:lpstr>PowerPoint Presentation</vt:lpstr>
      <vt:lpstr>PowerPoint Presentation</vt:lpstr>
      <vt:lpstr>A majority of employees are now Gen Ys</vt:lpstr>
      <vt:lpstr>Gen Y’s – who are they?</vt:lpstr>
      <vt:lpstr>PowerPoint Presentation</vt:lpstr>
      <vt:lpstr>PowerPoint Presentation</vt:lpstr>
      <vt:lpstr>PowerPoint Presentation</vt:lpstr>
      <vt:lpstr>Commencing Domestic Students by Age Group and Broad Level of Course, Full Year 2020</vt:lpstr>
      <vt:lpstr>Bachelor Degree Commencing Domestic Students by Field of Education 2001-2020</vt:lpstr>
      <vt:lpstr>Bachelor Degree Commencing Domestic Students by Field of Education 2001-2020</vt:lpstr>
      <vt:lpstr>Agriculture &amp; Environment Proportion of Total Bachelor Degree Commencing Domestic Students by Field of Education 2001-2020</vt:lpstr>
      <vt:lpstr>Is there any evidence of intervention strategies to arrest this decline in students enrolling in Ag Science?</vt:lpstr>
      <vt:lpstr>PowerPoint Presentation</vt:lpstr>
      <vt:lpstr>PowerPoint Presentation</vt:lpstr>
      <vt:lpstr>There will need to be greater flexibility in remuneration levels to attract talent to the agribusiness sector </vt:lpstr>
      <vt:lpstr>PowerPoint Presentation</vt:lpstr>
      <vt:lpstr>PowerPoint Presentation</vt:lpstr>
      <vt:lpstr>PowerPoint Presentation</vt:lpstr>
      <vt:lpstr>PowerPoint Presentation</vt:lpstr>
      <vt:lpstr>Placements Across All Roles Over the last Five Years  (Agricultural Appointments, internal data, 2017-2022</vt:lpstr>
      <vt:lpstr>PowerPoint Presentation</vt:lpstr>
      <vt:lpstr>There is a dysfunction between the increase in women undergoing university training in agricultural science and employment in the agribusiness sector  It is an important issue for the sector to address as it represents a serious loss of talent </vt:lpstr>
      <vt:lpstr>Summary</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Elinor McDonald</dc:creator>
  <cp:lastModifiedBy>Ray Johnson</cp:lastModifiedBy>
  <cp:revision>161</cp:revision>
  <cp:lastPrinted>2015-09-15T23:55:11Z</cp:lastPrinted>
  <dcterms:created xsi:type="dcterms:W3CDTF">2015-09-08T06:21:09Z</dcterms:created>
  <dcterms:modified xsi:type="dcterms:W3CDTF">2022-07-21T00:19:18Z</dcterms:modified>
</cp:coreProperties>
</file>